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32"/>
    <p:sldId id="257" r:id="rId33"/>
    <p:sldId id="258" r:id="rId34"/>
    <p:sldId id="259" r:id="rId35"/>
    <p:sldId id="260" r:id="rId36"/>
    <p:sldId id="261" r:id="rId37"/>
    <p:sldId id="262" r:id="rId38"/>
    <p:sldId id="263" r:id="rId39"/>
    <p:sldId id="264" r:id="rId40"/>
    <p:sldId id="265" r:id="rId41"/>
    <p:sldId id="266" r:id="rId42"/>
    <p:sldId id="267" r:id="rId43"/>
    <p:sldId id="268" r:id="rId44"/>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Canva Sans" charset="1" panose="020B0503030501040103"/>
      <p:regular r:id="rId10"/>
    </p:embeddedFont>
    <p:embeddedFont>
      <p:font typeface="Canva Sans Bold" charset="1" panose="020B0803030501040103"/>
      <p:regular r:id="rId11"/>
    </p:embeddedFont>
    <p:embeddedFont>
      <p:font typeface="Canva Sans Italics" charset="1" panose="020B0503030501040103"/>
      <p:regular r:id="rId12"/>
    </p:embeddedFont>
    <p:embeddedFont>
      <p:font typeface="Canva Sans Bold Italics" charset="1" panose="020B0803030501040103"/>
      <p:regular r:id="rId13"/>
    </p:embeddedFont>
    <p:embeddedFont>
      <p:font typeface="Poppins" charset="1" panose="00000500000000000000"/>
      <p:regular r:id="rId14"/>
    </p:embeddedFont>
    <p:embeddedFont>
      <p:font typeface="Poppins Bold" charset="1" panose="00000800000000000000"/>
      <p:regular r:id="rId15"/>
    </p:embeddedFont>
    <p:embeddedFont>
      <p:font typeface="Poppins Italics" charset="1" panose="00000500000000000000"/>
      <p:regular r:id="rId16"/>
    </p:embeddedFont>
    <p:embeddedFont>
      <p:font typeface="Poppins Bold Italics" charset="1" panose="00000800000000000000"/>
      <p:regular r:id="rId17"/>
    </p:embeddedFont>
    <p:embeddedFont>
      <p:font typeface="Poppins Thin" charset="1" panose="00000300000000000000"/>
      <p:regular r:id="rId18"/>
    </p:embeddedFont>
    <p:embeddedFont>
      <p:font typeface="Poppins Thin Italics" charset="1" panose="00000300000000000000"/>
      <p:regular r:id="rId19"/>
    </p:embeddedFont>
    <p:embeddedFont>
      <p:font typeface="Poppins Extra-Light" charset="1" panose="00000300000000000000"/>
      <p:regular r:id="rId20"/>
    </p:embeddedFont>
    <p:embeddedFont>
      <p:font typeface="Poppins Extra-Light Italics" charset="1" panose="00000300000000000000"/>
      <p:regular r:id="rId21"/>
    </p:embeddedFont>
    <p:embeddedFont>
      <p:font typeface="Poppins Light" charset="1" panose="00000400000000000000"/>
      <p:regular r:id="rId22"/>
    </p:embeddedFont>
    <p:embeddedFont>
      <p:font typeface="Poppins Light Italics" charset="1" panose="00000400000000000000"/>
      <p:regular r:id="rId23"/>
    </p:embeddedFont>
    <p:embeddedFont>
      <p:font typeface="Poppins Medium" charset="1" panose="00000600000000000000"/>
      <p:regular r:id="rId24"/>
    </p:embeddedFont>
    <p:embeddedFont>
      <p:font typeface="Poppins Medium Italics" charset="1" panose="00000600000000000000"/>
      <p:regular r:id="rId25"/>
    </p:embeddedFont>
    <p:embeddedFont>
      <p:font typeface="Poppins Semi-Bold" charset="1" panose="00000700000000000000"/>
      <p:regular r:id="rId26"/>
    </p:embeddedFont>
    <p:embeddedFont>
      <p:font typeface="Poppins Semi-Bold Italics" charset="1" panose="00000700000000000000"/>
      <p:regular r:id="rId27"/>
    </p:embeddedFont>
    <p:embeddedFont>
      <p:font typeface="Poppins Ultra-Bold" charset="1" panose="00000900000000000000"/>
      <p:regular r:id="rId28"/>
    </p:embeddedFont>
    <p:embeddedFont>
      <p:font typeface="Poppins Ultra-Bold Italics" charset="1" panose="00000900000000000000"/>
      <p:regular r:id="rId29"/>
    </p:embeddedFont>
    <p:embeddedFont>
      <p:font typeface="Poppins Heavy" charset="1" panose="00000A00000000000000"/>
      <p:regular r:id="rId30"/>
    </p:embeddedFont>
    <p:embeddedFont>
      <p:font typeface="Poppins Heavy Italics" charset="1" panose="00000A0000000000000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slides/slide1.xml" Type="http://schemas.openxmlformats.org/officeDocument/2006/relationships/slide"/><Relationship Id="rId33" Target="slides/slide2.xml" Type="http://schemas.openxmlformats.org/officeDocument/2006/relationships/slide"/><Relationship Id="rId34" Target="slides/slide3.xml" Type="http://schemas.openxmlformats.org/officeDocument/2006/relationships/slide"/><Relationship Id="rId35" Target="slides/slide4.xml" Type="http://schemas.openxmlformats.org/officeDocument/2006/relationships/slide"/><Relationship Id="rId36" Target="slides/slide5.xml" Type="http://schemas.openxmlformats.org/officeDocument/2006/relationships/slide"/><Relationship Id="rId37" Target="slides/slide6.xml" Type="http://schemas.openxmlformats.org/officeDocument/2006/relationships/slide"/><Relationship Id="rId38" Target="slides/slide7.xml" Type="http://schemas.openxmlformats.org/officeDocument/2006/relationships/slide"/><Relationship Id="rId39" Target="slides/slide8.xml" Type="http://schemas.openxmlformats.org/officeDocument/2006/relationships/slide"/><Relationship Id="rId4" Target="theme/theme1.xml" Type="http://schemas.openxmlformats.org/officeDocument/2006/relationships/theme"/><Relationship Id="rId40" Target="slides/slide9.xml" Type="http://schemas.openxmlformats.org/officeDocument/2006/relationships/slide"/><Relationship Id="rId41" Target="slides/slide10.xml" Type="http://schemas.openxmlformats.org/officeDocument/2006/relationships/slide"/><Relationship Id="rId42" Target="slides/slide11.xml" Type="http://schemas.openxmlformats.org/officeDocument/2006/relationships/slide"/><Relationship Id="rId43" Target="slides/slide12.xml" Type="http://schemas.openxmlformats.org/officeDocument/2006/relationships/slide"/><Relationship Id="rId44" Target="slides/slide13.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jpeg" Type="http://schemas.openxmlformats.org/officeDocument/2006/relationships/image"/><Relationship Id="rId5" Target="../media/image4.jpeg" Type="http://schemas.openxmlformats.org/officeDocument/2006/relationships/image"/><Relationship Id="rId6" Target="../media/image5.jpeg" Type="http://schemas.openxmlformats.org/officeDocument/2006/relationships/image"/><Relationship Id="rId7" Target="../media/image6.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16.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8.jpeg" Type="http://schemas.openxmlformats.org/officeDocument/2006/relationships/image"/><Relationship Id="rId4" Target="../media/image19.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svg" Type="http://schemas.openxmlformats.org/officeDocument/2006/relationships/image"/><Relationship Id="rId2" Target="../media/image20.jpeg" Type="http://schemas.openxmlformats.org/officeDocument/2006/relationships/image"/><Relationship Id="rId3" Target="../media/image21.jpeg" Type="http://schemas.openxmlformats.org/officeDocument/2006/relationships/image"/><Relationship Id="rId4" Target="../media/image22.jpeg" Type="http://schemas.openxmlformats.org/officeDocument/2006/relationships/image"/><Relationship Id="rId5" Target="../media/image23.jpeg" Type="http://schemas.openxmlformats.org/officeDocument/2006/relationships/image"/><Relationship Id="rId6" Target="../media/image24.jpeg" Type="http://schemas.openxmlformats.org/officeDocument/2006/relationships/image"/><Relationship Id="rId7" Target="../media/image25.jpeg" Type="http://schemas.openxmlformats.org/officeDocument/2006/relationships/image"/><Relationship Id="rId8" Target="../media/image6.png" Type="http://schemas.openxmlformats.org/officeDocument/2006/relationships/image"/><Relationship Id="rId9" Target="../media/image1.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2.jpeg" Type="http://schemas.openxmlformats.org/officeDocument/2006/relationships/image"/><Relationship Id="rId11" Target="../media/image33.png" Type="http://schemas.openxmlformats.org/officeDocument/2006/relationships/image"/><Relationship Id="rId12" Target="../media/image34.svg" Type="http://schemas.openxmlformats.org/officeDocument/2006/relationships/image"/><Relationship Id="rId13" Target="https://www.sealeadersinc.com" TargetMode="External" Type="http://schemas.openxmlformats.org/officeDocument/2006/relationships/hyperlink"/><Relationship Id="rId2" Target="../media/image1.png" Type="http://schemas.openxmlformats.org/officeDocument/2006/relationships/image"/><Relationship Id="rId3" Target="../media/image2.sv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 Id="rId6" Target="../media/image28.png" Type="http://schemas.openxmlformats.org/officeDocument/2006/relationships/image"/><Relationship Id="rId7" Target="../media/image29.sv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7.jpeg" Type="http://schemas.openxmlformats.org/officeDocument/2006/relationships/image"/><Relationship Id="rId5" Target="../media/VAFzI-GptG8.mp4" Type="http://schemas.openxmlformats.org/officeDocument/2006/relationships/video"/><Relationship Id="rId6" Target="../media/VAFzI-GptG8.mp4" Type="http://schemas.microsoft.com/office/2007/relationships/media"/></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jpeg" Type="http://schemas.openxmlformats.org/officeDocument/2006/relationships/image"/><Relationship Id="rId4" Target="../media/image10.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6.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6.png" Type="http://schemas.openxmlformats.org/officeDocument/2006/relationships/image"/><Relationship Id="rId5" Target="../media/image11.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6.png" Type="http://schemas.openxmlformats.org/officeDocument/2006/relationships/image"/><Relationship Id="rId5" Target="../media/image12.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6.png" Type="http://schemas.openxmlformats.org/officeDocument/2006/relationships/image"/><Relationship Id="rId5" Target="../media/image13.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775991" y="-427572"/>
            <a:ext cx="11142144" cy="11142144"/>
          </a:xfrm>
          <a:custGeom>
            <a:avLst/>
            <a:gdLst/>
            <a:ahLst/>
            <a:cxnLst/>
            <a:rect r="r" b="b" t="t" l="l"/>
            <a:pathLst>
              <a:path h="11142144" w="11142144">
                <a:moveTo>
                  <a:pt x="0" y="0"/>
                </a:moveTo>
                <a:lnTo>
                  <a:pt x="11142145" y="0"/>
                </a:lnTo>
                <a:lnTo>
                  <a:pt x="11142145" y="11142144"/>
                </a:lnTo>
                <a:lnTo>
                  <a:pt x="0" y="11142144"/>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319075" y="-427572"/>
            <a:ext cx="11142144" cy="11142144"/>
          </a:xfrm>
          <a:custGeom>
            <a:avLst/>
            <a:gdLst/>
            <a:ahLst/>
            <a:cxnLst/>
            <a:rect r="r" b="b" t="t" l="l"/>
            <a:pathLst>
              <a:path h="11142144" w="11142144">
                <a:moveTo>
                  <a:pt x="0" y="0"/>
                </a:moveTo>
                <a:lnTo>
                  <a:pt x="11142144" y="0"/>
                </a:lnTo>
                <a:lnTo>
                  <a:pt x="11142144" y="11142144"/>
                </a:lnTo>
                <a:lnTo>
                  <a:pt x="0" y="11142144"/>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0" y="4069779"/>
            <a:ext cx="18288000" cy="3463625"/>
            <a:chOff x="0" y="0"/>
            <a:chExt cx="24384000" cy="4618167"/>
          </a:xfrm>
        </p:grpSpPr>
        <p:pic>
          <p:nvPicPr>
            <p:cNvPr name="Picture 5" id="5"/>
            <p:cNvPicPr>
              <a:picLocks noChangeAspect="true"/>
            </p:cNvPicPr>
            <p:nvPr/>
          </p:nvPicPr>
          <p:blipFill>
            <a:blip r:embed="rId4"/>
            <a:srcRect l="0" t="6991" r="0" b="6991"/>
            <a:stretch>
              <a:fillRect/>
            </a:stretch>
          </p:blipFill>
          <p:spPr>
            <a:xfrm flipH="false" flipV="false">
              <a:off x="0" y="0"/>
              <a:ext cx="8043333" cy="4618167"/>
            </a:xfrm>
            <a:prstGeom prst="rect">
              <a:avLst/>
            </a:prstGeom>
          </p:spPr>
        </p:pic>
        <p:pic>
          <p:nvPicPr>
            <p:cNvPr name="Picture 6" id="6"/>
            <p:cNvPicPr>
              <a:picLocks noChangeAspect="true"/>
            </p:cNvPicPr>
            <p:nvPr/>
          </p:nvPicPr>
          <p:blipFill>
            <a:blip r:embed="rId5"/>
            <a:srcRect l="0" t="6911" r="0" b="6911"/>
            <a:stretch>
              <a:fillRect/>
            </a:stretch>
          </p:blipFill>
          <p:spPr>
            <a:xfrm flipH="false" flipV="false">
              <a:off x="8170333" y="0"/>
              <a:ext cx="8043333" cy="4618167"/>
            </a:xfrm>
            <a:prstGeom prst="rect">
              <a:avLst/>
            </a:prstGeom>
          </p:spPr>
        </p:pic>
        <p:pic>
          <p:nvPicPr>
            <p:cNvPr name="Picture 7" id="7"/>
            <p:cNvPicPr>
              <a:picLocks noChangeAspect="true"/>
            </p:cNvPicPr>
            <p:nvPr/>
          </p:nvPicPr>
          <p:blipFill>
            <a:blip r:embed="rId6"/>
            <a:srcRect l="0" t="6937" r="0" b="6937"/>
            <a:stretch>
              <a:fillRect/>
            </a:stretch>
          </p:blipFill>
          <p:spPr>
            <a:xfrm flipH="false" flipV="false">
              <a:off x="16340667" y="0"/>
              <a:ext cx="8043333" cy="4618167"/>
            </a:xfrm>
            <a:prstGeom prst="rect">
              <a:avLst/>
            </a:prstGeom>
          </p:spPr>
        </p:pic>
      </p:grpSp>
      <p:sp>
        <p:nvSpPr>
          <p:cNvPr name="AutoShape 8" id="8"/>
          <p:cNvSpPr/>
          <p:nvPr/>
        </p:nvSpPr>
        <p:spPr>
          <a:xfrm rot="0">
            <a:off x="1028700" y="3705392"/>
            <a:ext cx="1551553" cy="0"/>
          </a:xfrm>
          <a:prstGeom prst="line">
            <a:avLst/>
          </a:prstGeom>
          <a:ln cap="flat" w="38100">
            <a:solidFill>
              <a:srgbClr val="FFFFFF"/>
            </a:solidFill>
            <a:prstDash val="solid"/>
            <a:headEnd type="none" len="sm" w="sm"/>
            <a:tailEnd type="none" len="sm" w="sm"/>
          </a:ln>
        </p:spPr>
      </p:sp>
      <p:sp>
        <p:nvSpPr>
          <p:cNvPr name="TextBox 9" id="9"/>
          <p:cNvSpPr txBox="true"/>
          <p:nvPr/>
        </p:nvSpPr>
        <p:spPr>
          <a:xfrm rot="0">
            <a:off x="954620" y="8134929"/>
            <a:ext cx="16378760" cy="1488577"/>
          </a:xfrm>
          <a:prstGeom prst="rect">
            <a:avLst/>
          </a:prstGeom>
        </p:spPr>
        <p:txBody>
          <a:bodyPr anchor="t" rtlCol="false" tIns="0" lIns="0" bIns="0" rIns="0">
            <a:spAutoFit/>
          </a:bodyPr>
          <a:lstStyle/>
          <a:p>
            <a:pPr algn="ctr">
              <a:lnSpc>
                <a:spcPts val="2987"/>
              </a:lnSpc>
            </a:pPr>
            <a:r>
              <a:rPr lang="en-US" sz="2134">
                <a:solidFill>
                  <a:srgbClr val="000000"/>
                </a:solidFill>
                <a:latin typeface="Poppins"/>
              </a:rPr>
              <a:t>The Beauty Experience Conference is dedicated to empowering beauty </a:t>
            </a:r>
            <a:r>
              <a:rPr lang="en-US" sz="2134">
                <a:solidFill>
                  <a:srgbClr val="000000"/>
                </a:solidFill>
                <a:latin typeface="Poppins"/>
              </a:rPr>
              <a:t>professionals in the cosmetology, esthetician, and related industries to enhance their client experience. We strive to provide a dynamic platform that fosters knowledge sharing, skill development, and industry collaboration. Our mission is to equip beauty professionals with the tools and insights they need to cultivate client loyalty and ensure long-term sustainability in their businesses.</a:t>
            </a:r>
          </a:p>
        </p:txBody>
      </p:sp>
      <p:sp>
        <p:nvSpPr>
          <p:cNvPr name="Freeform 10" id="10"/>
          <p:cNvSpPr/>
          <p:nvPr/>
        </p:nvSpPr>
        <p:spPr>
          <a:xfrm flipH="false" flipV="false" rot="0">
            <a:off x="6212690" y="399847"/>
            <a:ext cx="5862621" cy="3324595"/>
          </a:xfrm>
          <a:custGeom>
            <a:avLst/>
            <a:gdLst/>
            <a:ahLst/>
            <a:cxnLst/>
            <a:rect r="r" b="b" t="t" l="l"/>
            <a:pathLst>
              <a:path h="3324595" w="5862621">
                <a:moveTo>
                  <a:pt x="0" y="0"/>
                </a:moveTo>
                <a:lnTo>
                  <a:pt x="5862620" y="0"/>
                </a:lnTo>
                <a:lnTo>
                  <a:pt x="5862620" y="3324595"/>
                </a:lnTo>
                <a:lnTo>
                  <a:pt x="0" y="3324595"/>
                </a:lnTo>
                <a:lnTo>
                  <a:pt x="0" y="0"/>
                </a:lnTo>
                <a:close/>
              </a:path>
            </a:pathLst>
          </a:custGeom>
          <a:blipFill>
            <a:blip r:embed="rId7"/>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AutoShape 3" id="3"/>
          <p:cNvSpPr/>
          <p:nvPr/>
        </p:nvSpPr>
        <p:spPr>
          <a:xfrm>
            <a:off x="1028700" y="3954558"/>
            <a:ext cx="1551553" cy="0"/>
          </a:xfrm>
          <a:prstGeom prst="line">
            <a:avLst/>
          </a:prstGeom>
          <a:ln cap="flat" w="38100">
            <a:solidFill>
              <a:srgbClr val="FFFFFF"/>
            </a:solidFill>
            <a:prstDash val="solid"/>
            <a:headEnd type="none" len="sm" w="sm"/>
            <a:tailEnd type="none" len="sm" w="sm"/>
          </a:ln>
        </p:spPr>
      </p:sp>
      <p:sp>
        <p:nvSpPr>
          <p:cNvPr name="TextBox 4" id="4"/>
          <p:cNvSpPr txBox="true"/>
          <p:nvPr/>
        </p:nvSpPr>
        <p:spPr>
          <a:xfrm rot="0">
            <a:off x="1028700" y="2113816"/>
            <a:ext cx="5584578" cy="1593850"/>
          </a:xfrm>
          <a:prstGeom prst="rect">
            <a:avLst/>
          </a:prstGeom>
        </p:spPr>
        <p:txBody>
          <a:bodyPr anchor="t" rtlCol="false" tIns="0" lIns="0" bIns="0" rIns="0">
            <a:spAutoFit/>
          </a:bodyPr>
          <a:lstStyle/>
          <a:p>
            <a:pPr>
              <a:lnSpc>
                <a:spcPts val="6049"/>
              </a:lnSpc>
            </a:pPr>
            <a:r>
              <a:rPr lang="en-US" sz="5499">
                <a:solidFill>
                  <a:srgbClr val="FFFFFF"/>
                </a:solidFill>
                <a:latin typeface="Poppins Bold"/>
              </a:rPr>
              <a:t>BENEFITS OF SPONSORSHIP!</a:t>
            </a:r>
          </a:p>
        </p:txBody>
      </p:sp>
      <p:grpSp>
        <p:nvGrpSpPr>
          <p:cNvPr name="Group 5" id="5"/>
          <p:cNvGrpSpPr/>
          <p:nvPr/>
        </p:nvGrpSpPr>
        <p:grpSpPr>
          <a:xfrm rot="0">
            <a:off x="1028700" y="5379947"/>
            <a:ext cx="5584578" cy="3878353"/>
            <a:chOff x="0" y="0"/>
            <a:chExt cx="7446104" cy="5171137"/>
          </a:xfrm>
        </p:grpSpPr>
        <p:pic>
          <p:nvPicPr>
            <p:cNvPr name="Picture 6" id="6"/>
            <p:cNvPicPr>
              <a:picLocks noChangeAspect="true"/>
            </p:cNvPicPr>
            <p:nvPr/>
          </p:nvPicPr>
          <p:blipFill>
            <a:blip r:embed="rId3"/>
            <a:srcRect l="2032" t="0" r="2032" b="0"/>
            <a:stretch>
              <a:fillRect/>
            </a:stretch>
          </p:blipFill>
          <p:spPr>
            <a:xfrm flipH="false" flipV="false">
              <a:off x="0" y="0"/>
              <a:ext cx="7446104" cy="5171137"/>
            </a:xfrm>
            <a:prstGeom prst="rect">
              <a:avLst/>
            </a:prstGeom>
          </p:spPr>
        </p:pic>
      </p:grpSp>
      <p:grpSp>
        <p:nvGrpSpPr>
          <p:cNvPr name="Group 7" id="7"/>
          <p:cNvGrpSpPr/>
          <p:nvPr/>
        </p:nvGrpSpPr>
        <p:grpSpPr>
          <a:xfrm rot="0">
            <a:off x="6976851" y="285507"/>
            <a:ext cx="10847724" cy="1553211"/>
            <a:chOff x="0" y="0"/>
            <a:chExt cx="2857014" cy="409076"/>
          </a:xfrm>
        </p:grpSpPr>
        <p:sp>
          <p:nvSpPr>
            <p:cNvPr name="Freeform 8" id="8"/>
            <p:cNvSpPr/>
            <p:nvPr/>
          </p:nvSpPr>
          <p:spPr>
            <a:xfrm flipH="false" flipV="false" rot="0">
              <a:off x="0" y="0"/>
              <a:ext cx="2857014" cy="409076"/>
            </a:xfrm>
            <a:custGeom>
              <a:avLst/>
              <a:gdLst/>
              <a:ahLst/>
              <a:cxnLst/>
              <a:rect r="r" b="b" t="t" l="l"/>
              <a:pathLst>
                <a:path h="409076" w="2857014">
                  <a:moveTo>
                    <a:pt x="0" y="0"/>
                  </a:moveTo>
                  <a:lnTo>
                    <a:pt x="2857014" y="0"/>
                  </a:lnTo>
                  <a:lnTo>
                    <a:pt x="2857014" y="409076"/>
                  </a:lnTo>
                  <a:lnTo>
                    <a:pt x="0" y="409076"/>
                  </a:lnTo>
                  <a:close/>
                </a:path>
              </a:pathLst>
            </a:custGeom>
            <a:solidFill>
              <a:srgbClr val="ED1263"/>
            </a:solidFill>
          </p:spPr>
        </p:sp>
        <p:sp>
          <p:nvSpPr>
            <p:cNvPr name="TextBox 9" id="9"/>
            <p:cNvSpPr txBox="true"/>
            <p:nvPr/>
          </p:nvSpPr>
          <p:spPr>
            <a:xfrm>
              <a:off x="0" y="-66675"/>
              <a:ext cx="2857014" cy="475751"/>
            </a:xfrm>
            <a:prstGeom prst="rect">
              <a:avLst/>
            </a:prstGeom>
          </p:spPr>
          <p:txBody>
            <a:bodyPr anchor="ctr" rtlCol="false" tIns="50800" lIns="50800" bIns="50800" rIns="50800"/>
            <a:lstStyle/>
            <a:p>
              <a:pPr algn="ctr">
                <a:lnSpc>
                  <a:spcPts val="3499"/>
                </a:lnSpc>
              </a:pPr>
            </a:p>
          </p:txBody>
        </p:sp>
      </p:grpSp>
      <p:sp>
        <p:nvSpPr>
          <p:cNvPr name="TextBox 10" id="10"/>
          <p:cNvSpPr txBox="true"/>
          <p:nvPr/>
        </p:nvSpPr>
        <p:spPr>
          <a:xfrm rot="0">
            <a:off x="7053520" y="350063"/>
            <a:ext cx="1002045" cy="758825"/>
          </a:xfrm>
          <a:prstGeom prst="rect">
            <a:avLst/>
          </a:prstGeom>
        </p:spPr>
        <p:txBody>
          <a:bodyPr anchor="t" rtlCol="false" tIns="0" lIns="0" bIns="0" rIns="0">
            <a:spAutoFit/>
          </a:bodyPr>
          <a:lstStyle/>
          <a:p>
            <a:pPr>
              <a:lnSpc>
                <a:spcPts val="5500"/>
              </a:lnSpc>
            </a:pPr>
            <a:r>
              <a:rPr lang="en-US" sz="5000">
                <a:solidFill>
                  <a:srgbClr val="FFFFFF"/>
                </a:solidFill>
                <a:latin typeface="Poppins Bold"/>
              </a:rPr>
              <a:t>07.</a:t>
            </a:r>
          </a:p>
        </p:txBody>
      </p:sp>
      <p:sp>
        <p:nvSpPr>
          <p:cNvPr name="TextBox 11" id="11"/>
          <p:cNvSpPr txBox="true"/>
          <p:nvPr/>
        </p:nvSpPr>
        <p:spPr>
          <a:xfrm rot="0">
            <a:off x="8175096" y="672326"/>
            <a:ext cx="9495805" cy="1195071"/>
          </a:xfrm>
          <a:prstGeom prst="rect">
            <a:avLst/>
          </a:prstGeom>
        </p:spPr>
        <p:txBody>
          <a:bodyPr anchor="t" rtlCol="false" tIns="0" lIns="0" bIns="0" rIns="0">
            <a:spAutoFit/>
          </a:bodyPr>
          <a:lstStyle/>
          <a:p>
            <a:pPr algn="just">
              <a:lnSpc>
                <a:spcPts val="2379"/>
              </a:lnSpc>
            </a:pPr>
            <a:r>
              <a:rPr lang="en-US" sz="1699">
                <a:solidFill>
                  <a:srgbClr val="FFFFFF"/>
                </a:solidFill>
                <a:latin typeface="Poppins"/>
              </a:rPr>
              <a:t>Sponsors gain access to data and insights about the</a:t>
            </a:r>
          </a:p>
          <a:p>
            <a:pPr algn="just">
              <a:lnSpc>
                <a:spcPts val="2379"/>
              </a:lnSpc>
            </a:pPr>
            <a:r>
              <a:rPr lang="en-US" sz="1699">
                <a:solidFill>
                  <a:srgbClr val="FFFFFF"/>
                </a:solidFill>
                <a:latin typeface="Poppins"/>
              </a:rPr>
              <a:t>beauty industry, including emerging trends, customer preferences, and best practices.</a:t>
            </a:r>
          </a:p>
          <a:p>
            <a:pPr algn="just">
              <a:lnSpc>
                <a:spcPts val="2379"/>
              </a:lnSpc>
            </a:pPr>
            <a:r>
              <a:rPr lang="en-US" sz="1699">
                <a:solidFill>
                  <a:srgbClr val="FFFFFF"/>
                </a:solidFill>
                <a:latin typeface="Poppins"/>
              </a:rPr>
              <a:t>This valuable information can inform their business strategies and product development.</a:t>
            </a:r>
          </a:p>
        </p:txBody>
      </p:sp>
      <p:sp>
        <p:nvSpPr>
          <p:cNvPr name="TextBox 12" id="12"/>
          <p:cNvSpPr txBox="true"/>
          <p:nvPr/>
        </p:nvSpPr>
        <p:spPr>
          <a:xfrm rot="0">
            <a:off x="8175096" y="304661"/>
            <a:ext cx="5291474" cy="368300"/>
          </a:xfrm>
          <a:prstGeom prst="rect">
            <a:avLst/>
          </a:prstGeom>
        </p:spPr>
        <p:txBody>
          <a:bodyPr anchor="t" rtlCol="false" tIns="0" lIns="0" bIns="0" rIns="0">
            <a:spAutoFit/>
          </a:bodyPr>
          <a:lstStyle/>
          <a:p>
            <a:pPr>
              <a:lnSpc>
                <a:spcPts val="2800"/>
              </a:lnSpc>
            </a:pPr>
            <a:r>
              <a:rPr lang="en-US" sz="2000">
                <a:solidFill>
                  <a:srgbClr val="FFFFFF"/>
                </a:solidFill>
                <a:latin typeface="Poppins Bold"/>
              </a:rPr>
              <a:t>ACCESS TO DATA AND INSIGHTS</a:t>
            </a:r>
          </a:p>
        </p:txBody>
      </p:sp>
      <p:grpSp>
        <p:nvGrpSpPr>
          <p:cNvPr name="Group 13" id="13"/>
          <p:cNvGrpSpPr/>
          <p:nvPr/>
        </p:nvGrpSpPr>
        <p:grpSpPr>
          <a:xfrm rot="0">
            <a:off x="6976851" y="2004238"/>
            <a:ext cx="10847724" cy="1379345"/>
            <a:chOff x="0" y="0"/>
            <a:chExt cx="2857014" cy="363284"/>
          </a:xfrm>
        </p:grpSpPr>
        <p:sp>
          <p:nvSpPr>
            <p:cNvPr name="Freeform 14" id="14"/>
            <p:cNvSpPr/>
            <p:nvPr/>
          </p:nvSpPr>
          <p:spPr>
            <a:xfrm flipH="false" flipV="false" rot="0">
              <a:off x="0" y="0"/>
              <a:ext cx="2857014" cy="363284"/>
            </a:xfrm>
            <a:custGeom>
              <a:avLst/>
              <a:gdLst/>
              <a:ahLst/>
              <a:cxnLst/>
              <a:rect r="r" b="b" t="t" l="l"/>
              <a:pathLst>
                <a:path h="363284" w="2857014">
                  <a:moveTo>
                    <a:pt x="0" y="0"/>
                  </a:moveTo>
                  <a:lnTo>
                    <a:pt x="2857014" y="0"/>
                  </a:lnTo>
                  <a:lnTo>
                    <a:pt x="2857014" y="363284"/>
                  </a:lnTo>
                  <a:lnTo>
                    <a:pt x="0" y="363284"/>
                  </a:lnTo>
                  <a:close/>
                </a:path>
              </a:pathLst>
            </a:custGeom>
            <a:solidFill>
              <a:srgbClr val="ED1263"/>
            </a:solidFill>
          </p:spPr>
        </p:sp>
        <p:sp>
          <p:nvSpPr>
            <p:cNvPr name="TextBox 15" id="15"/>
            <p:cNvSpPr txBox="true"/>
            <p:nvPr/>
          </p:nvSpPr>
          <p:spPr>
            <a:xfrm>
              <a:off x="0" y="-66675"/>
              <a:ext cx="2857014" cy="429959"/>
            </a:xfrm>
            <a:prstGeom prst="rect">
              <a:avLst/>
            </a:prstGeom>
          </p:spPr>
          <p:txBody>
            <a:bodyPr anchor="ctr" rtlCol="false" tIns="50800" lIns="50800" bIns="50800" rIns="50800"/>
            <a:lstStyle/>
            <a:p>
              <a:pPr algn="ctr">
                <a:lnSpc>
                  <a:spcPts val="3499"/>
                </a:lnSpc>
              </a:pPr>
            </a:p>
          </p:txBody>
        </p:sp>
      </p:grpSp>
      <p:sp>
        <p:nvSpPr>
          <p:cNvPr name="TextBox 16" id="16"/>
          <p:cNvSpPr txBox="true"/>
          <p:nvPr/>
        </p:nvSpPr>
        <p:spPr>
          <a:xfrm rot="0">
            <a:off x="7076714" y="2038763"/>
            <a:ext cx="1048199" cy="758825"/>
          </a:xfrm>
          <a:prstGeom prst="rect">
            <a:avLst/>
          </a:prstGeom>
        </p:spPr>
        <p:txBody>
          <a:bodyPr anchor="t" rtlCol="false" tIns="0" lIns="0" bIns="0" rIns="0">
            <a:spAutoFit/>
          </a:bodyPr>
          <a:lstStyle/>
          <a:p>
            <a:pPr>
              <a:lnSpc>
                <a:spcPts val="5500"/>
              </a:lnSpc>
            </a:pPr>
            <a:r>
              <a:rPr lang="en-US" sz="5000">
                <a:solidFill>
                  <a:srgbClr val="FFFFFF"/>
                </a:solidFill>
                <a:latin typeface="Poppins Bold"/>
              </a:rPr>
              <a:t>08.</a:t>
            </a:r>
          </a:p>
        </p:txBody>
      </p:sp>
      <p:sp>
        <p:nvSpPr>
          <p:cNvPr name="TextBox 17" id="17"/>
          <p:cNvSpPr txBox="true"/>
          <p:nvPr/>
        </p:nvSpPr>
        <p:spPr>
          <a:xfrm rot="0">
            <a:off x="8175096" y="2344509"/>
            <a:ext cx="9422427" cy="1195070"/>
          </a:xfrm>
          <a:prstGeom prst="rect">
            <a:avLst/>
          </a:prstGeom>
        </p:spPr>
        <p:txBody>
          <a:bodyPr anchor="t" rtlCol="false" tIns="0" lIns="0" bIns="0" rIns="0">
            <a:spAutoFit/>
          </a:bodyPr>
          <a:lstStyle/>
          <a:p>
            <a:pPr algn="just">
              <a:lnSpc>
                <a:spcPts val="2380"/>
              </a:lnSpc>
            </a:pPr>
            <a:r>
              <a:rPr lang="en-US" sz="1700">
                <a:solidFill>
                  <a:srgbClr val="FFFFFF"/>
                </a:solidFill>
                <a:latin typeface="Poppins"/>
              </a:rPr>
              <a:t>Beauty Experience Conference attracts top talent in the</a:t>
            </a:r>
          </a:p>
          <a:p>
            <a:pPr algn="just">
              <a:lnSpc>
                <a:spcPts val="2380"/>
              </a:lnSpc>
            </a:pPr>
            <a:r>
              <a:rPr lang="en-US" sz="1700">
                <a:solidFill>
                  <a:srgbClr val="FFFFFF"/>
                </a:solidFill>
                <a:latin typeface="Poppins"/>
              </a:rPr>
              <a:t>industry. Sponsors can use this platform to identify potential employees or partners who align with their company&amp;#39;s mission and values.</a:t>
            </a:r>
          </a:p>
          <a:p>
            <a:pPr algn="just">
              <a:lnSpc>
                <a:spcPts val="2380"/>
              </a:lnSpc>
            </a:pPr>
          </a:p>
        </p:txBody>
      </p:sp>
      <p:sp>
        <p:nvSpPr>
          <p:cNvPr name="TextBox 18" id="18"/>
          <p:cNvSpPr txBox="true"/>
          <p:nvPr/>
        </p:nvSpPr>
        <p:spPr>
          <a:xfrm rot="0">
            <a:off x="8175096" y="2003079"/>
            <a:ext cx="4747903" cy="368300"/>
          </a:xfrm>
          <a:prstGeom prst="rect">
            <a:avLst/>
          </a:prstGeom>
        </p:spPr>
        <p:txBody>
          <a:bodyPr anchor="t" rtlCol="false" tIns="0" lIns="0" bIns="0" rIns="0">
            <a:spAutoFit/>
          </a:bodyPr>
          <a:lstStyle/>
          <a:p>
            <a:pPr>
              <a:lnSpc>
                <a:spcPts val="2800"/>
              </a:lnSpc>
            </a:pPr>
            <a:r>
              <a:rPr lang="en-US" sz="2000">
                <a:solidFill>
                  <a:srgbClr val="FFFFFF"/>
                </a:solidFill>
                <a:latin typeface="Poppins Bold"/>
              </a:rPr>
              <a:t>RECRUITMENT OPPORTUNITIES</a:t>
            </a:r>
          </a:p>
        </p:txBody>
      </p:sp>
      <p:grpSp>
        <p:nvGrpSpPr>
          <p:cNvPr name="Group 19" id="19"/>
          <p:cNvGrpSpPr/>
          <p:nvPr/>
        </p:nvGrpSpPr>
        <p:grpSpPr>
          <a:xfrm rot="0">
            <a:off x="6976851" y="3549104"/>
            <a:ext cx="10847724" cy="1422211"/>
            <a:chOff x="0" y="0"/>
            <a:chExt cx="2857014" cy="374574"/>
          </a:xfrm>
        </p:grpSpPr>
        <p:sp>
          <p:nvSpPr>
            <p:cNvPr name="Freeform 20" id="20"/>
            <p:cNvSpPr/>
            <p:nvPr/>
          </p:nvSpPr>
          <p:spPr>
            <a:xfrm flipH="false" flipV="false" rot="0">
              <a:off x="0" y="0"/>
              <a:ext cx="2857014" cy="374574"/>
            </a:xfrm>
            <a:custGeom>
              <a:avLst/>
              <a:gdLst/>
              <a:ahLst/>
              <a:cxnLst/>
              <a:rect r="r" b="b" t="t" l="l"/>
              <a:pathLst>
                <a:path h="374574" w="2857014">
                  <a:moveTo>
                    <a:pt x="0" y="0"/>
                  </a:moveTo>
                  <a:lnTo>
                    <a:pt x="2857014" y="0"/>
                  </a:lnTo>
                  <a:lnTo>
                    <a:pt x="2857014" y="374574"/>
                  </a:lnTo>
                  <a:lnTo>
                    <a:pt x="0" y="374574"/>
                  </a:lnTo>
                  <a:close/>
                </a:path>
              </a:pathLst>
            </a:custGeom>
            <a:solidFill>
              <a:srgbClr val="ED1263"/>
            </a:solidFill>
          </p:spPr>
        </p:sp>
        <p:sp>
          <p:nvSpPr>
            <p:cNvPr name="TextBox 21" id="21"/>
            <p:cNvSpPr txBox="true"/>
            <p:nvPr/>
          </p:nvSpPr>
          <p:spPr>
            <a:xfrm>
              <a:off x="0" y="-66675"/>
              <a:ext cx="2857014" cy="441249"/>
            </a:xfrm>
            <a:prstGeom prst="rect">
              <a:avLst/>
            </a:prstGeom>
          </p:spPr>
          <p:txBody>
            <a:bodyPr anchor="ctr" rtlCol="false" tIns="50800" lIns="50800" bIns="50800" rIns="50800"/>
            <a:lstStyle/>
            <a:p>
              <a:pPr algn="ctr">
                <a:lnSpc>
                  <a:spcPts val="3499"/>
                </a:lnSpc>
              </a:pPr>
            </a:p>
          </p:txBody>
        </p:sp>
      </p:grpSp>
      <p:sp>
        <p:nvSpPr>
          <p:cNvPr name="TextBox 22" id="22"/>
          <p:cNvSpPr txBox="true"/>
          <p:nvPr/>
        </p:nvSpPr>
        <p:spPr>
          <a:xfrm rot="0">
            <a:off x="7053520" y="3556095"/>
            <a:ext cx="1048199" cy="758825"/>
          </a:xfrm>
          <a:prstGeom prst="rect">
            <a:avLst/>
          </a:prstGeom>
        </p:spPr>
        <p:txBody>
          <a:bodyPr anchor="t" rtlCol="false" tIns="0" lIns="0" bIns="0" rIns="0">
            <a:spAutoFit/>
          </a:bodyPr>
          <a:lstStyle/>
          <a:p>
            <a:pPr>
              <a:lnSpc>
                <a:spcPts val="5500"/>
              </a:lnSpc>
            </a:pPr>
            <a:r>
              <a:rPr lang="en-US" sz="5000">
                <a:solidFill>
                  <a:srgbClr val="FFFFFF"/>
                </a:solidFill>
                <a:latin typeface="Poppins Bold"/>
              </a:rPr>
              <a:t>09.</a:t>
            </a:r>
          </a:p>
        </p:txBody>
      </p:sp>
      <p:sp>
        <p:nvSpPr>
          <p:cNvPr name="TextBox 23" id="23"/>
          <p:cNvSpPr txBox="true"/>
          <p:nvPr/>
        </p:nvSpPr>
        <p:spPr>
          <a:xfrm rot="0">
            <a:off x="8175096" y="3947696"/>
            <a:ext cx="9422427" cy="899795"/>
          </a:xfrm>
          <a:prstGeom prst="rect">
            <a:avLst/>
          </a:prstGeom>
        </p:spPr>
        <p:txBody>
          <a:bodyPr anchor="t" rtlCol="false" tIns="0" lIns="0" bIns="0" rIns="0">
            <a:spAutoFit/>
          </a:bodyPr>
          <a:lstStyle/>
          <a:p>
            <a:pPr algn="just">
              <a:lnSpc>
                <a:spcPts val="2380"/>
              </a:lnSpc>
            </a:pPr>
            <a:r>
              <a:rPr lang="en-US" sz="1700">
                <a:solidFill>
                  <a:srgbClr val="FFFFFF"/>
                </a:solidFill>
                <a:latin typeface="Poppins"/>
              </a:rPr>
              <a:t>Sponsors can connect with beauty professionals who may become</a:t>
            </a:r>
          </a:p>
          <a:p>
            <a:pPr algn="just">
              <a:lnSpc>
                <a:spcPts val="2380"/>
              </a:lnSpc>
            </a:pPr>
            <a:r>
              <a:rPr lang="en-US" sz="1700">
                <a:solidFill>
                  <a:srgbClr val="FFFFFF"/>
                </a:solidFill>
                <a:latin typeface="Poppins"/>
              </a:rPr>
              <a:t>clients or advocates for their products or services, leading to potential business growth.</a:t>
            </a:r>
          </a:p>
        </p:txBody>
      </p:sp>
      <p:sp>
        <p:nvSpPr>
          <p:cNvPr name="TextBox 24" id="24"/>
          <p:cNvSpPr txBox="true"/>
          <p:nvPr/>
        </p:nvSpPr>
        <p:spPr>
          <a:xfrm rot="0">
            <a:off x="8175096" y="3640991"/>
            <a:ext cx="4651448" cy="368300"/>
          </a:xfrm>
          <a:prstGeom prst="rect">
            <a:avLst/>
          </a:prstGeom>
        </p:spPr>
        <p:txBody>
          <a:bodyPr anchor="t" rtlCol="false" tIns="0" lIns="0" bIns="0" rIns="0">
            <a:spAutoFit/>
          </a:bodyPr>
          <a:lstStyle/>
          <a:p>
            <a:pPr>
              <a:lnSpc>
                <a:spcPts val="2800"/>
              </a:lnSpc>
            </a:pPr>
            <a:r>
              <a:rPr lang="en-US" sz="2000">
                <a:solidFill>
                  <a:srgbClr val="FFFFFF"/>
                </a:solidFill>
                <a:latin typeface="Poppins Bold"/>
              </a:rPr>
              <a:t>CLIENT ACQUISITIONS</a:t>
            </a:r>
          </a:p>
        </p:txBody>
      </p:sp>
      <p:grpSp>
        <p:nvGrpSpPr>
          <p:cNvPr name="Group 25" id="25"/>
          <p:cNvGrpSpPr/>
          <p:nvPr/>
        </p:nvGrpSpPr>
        <p:grpSpPr>
          <a:xfrm rot="0">
            <a:off x="6976851" y="5161816"/>
            <a:ext cx="10847724" cy="1539875"/>
            <a:chOff x="0" y="0"/>
            <a:chExt cx="2857014" cy="405564"/>
          </a:xfrm>
        </p:grpSpPr>
        <p:sp>
          <p:nvSpPr>
            <p:cNvPr name="Freeform 26" id="26"/>
            <p:cNvSpPr/>
            <p:nvPr/>
          </p:nvSpPr>
          <p:spPr>
            <a:xfrm flipH="false" flipV="false" rot="0">
              <a:off x="0" y="0"/>
              <a:ext cx="2857014" cy="405564"/>
            </a:xfrm>
            <a:custGeom>
              <a:avLst/>
              <a:gdLst/>
              <a:ahLst/>
              <a:cxnLst/>
              <a:rect r="r" b="b" t="t" l="l"/>
              <a:pathLst>
                <a:path h="405564" w="2857014">
                  <a:moveTo>
                    <a:pt x="0" y="0"/>
                  </a:moveTo>
                  <a:lnTo>
                    <a:pt x="2857014" y="0"/>
                  </a:lnTo>
                  <a:lnTo>
                    <a:pt x="2857014" y="405564"/>
                  </a:lnTo>
                  <a:lnTo>
                    <a:pt x="0" y="405564"/>
                  </a:lnTo>
                  <a:close/>
                </a:path>
              </a:pathLst>
            </a:custGeom>
            <a:solidFill>
              <a:srgbClr val="ED1263"/>
            </a:solidFill>
          </p:spPr>
        </p:sp>
        <p:sp>
          <p:nvSpPr>
            <p:cNvPr name="TextBox 27" id="27"/>
            <p:cNvSpPr txBox="true"/>
            <p:nvPr/>
          </p:nvSpPr>
          <p:spPr>
            <a:xfrm>
              <a:off x="0" y="-66675"/>
              <a:ext cx="2857014" cy="472239"/>
            </a:xfrm>
            <a:prstGeom prst="rect">
              <a:avLst/>
            </a:prstGeom>
          </p:spPr>
          <p:txBody>
            <a:bodyPr anchor="ctr" rtlCol="false" tIns="50800" lIns="50800" bIns="50800" rIns="50800"/>
            <a:lstStyle/>
            <a:p>
              <a:pPr algn="ctr">
                <a:lnSpc>
                  <a:spcPts val="3499"/>
                </a:lnSpc>
              </a:pPr>
            </a:p>
          </p:txBody>
        </p:sp>
      </p:grpSp>
      <p:grpSp>
        <p:nvGrpSpPr>
          <p:cNvPr name="Group 28" id="28"/>
          <p:cNvGrpSpPr/>
          <p:nvPr/>
        </p:nvGrpSpPr>
        <p:grpSpPr>
          <a:xfrm rot="0">
            <a:off x="6976851" y="6911241"/>
            <a:ext cx="10847724" cy="1341976"/>
            <a:chOff x="0" y="0"/>
            <a:chExt cx="2857014" cy="353442"/>
          </a:xfrm>
        </p:grpSpPr>
        <p:sp>
          <p:nvSpPr>
            <p:cNvPr name="Freeform 29" id="29"/>
            <p:cNvSpPr/>
            <p:nvPr/>
          </p:nvSpPr>
          <p:spPr>
            <a:xfrm flipH="false" flipV="false" rot="0">
              <a:off x="0" y="0"/>
              <a:ext cx="2857014" cy="353442"/>
            </a:xfrm>
            <a:custGeom>
              <a:avLst/>
              <a:gdLst/>
              <a:ahLst/>
              <a:cxnLst/>
              <a:rect r="r" b="b" t="t" l="l"/>
              <a:pathLst>
                <a:path h="353442" w="2857014">
                  <a:moveTo>
                    <a:pt x="0" y="0"/>
                  </a:moveTo>
                  <a:lnTo>
                    <a:pt x="2857014" y="0"/>
                  </a:lnTo>
                  <a:lnTo>
                    <a:pt x="2857014" y="353442"/>
                  </a:lnTo>
                  <a:lnTo>
                    <a:pt x="0" y="353442"/>
                  </a:lnTo>
                  <a:close/>
                </a:path>
              </a:pathLst>
            </a:custGeom>
            <a:solidFill>
              <a:srgbClr val="ED1263"/>
            </a:solidFill>
          </p:spPr>
        </p:sp>
        <p:sp>
          <p:nvSpPr>
            <p:cNvPr name="TextBox 30" id="30"/>
            <p:cNvSpPr txBox="true"/>
            <p:nvPr/>
          </p:nvSpPr>
          <p:spPr>
            <a:xfrm>
              <a:off x="0" y="-66675"/>
              <a:ext cx="2857014" cy="420117"/>
            </a:xfrm>
            <a:prstGeom prst="rect">
              <a:avLst/>
            </a:prstGeom>
          </p:spPr>
          <p:txBody>
            <a:bodyPr anchor="ctr" rtlCol="false" tIns="50800" lIns="50800" bIns="50800" rIns="50800"/>
            <a:lstStyle/>
            <a:p>
              <a:pPr algn="ctr">
                <a:lnSpc>
                  <a:spcPts val="3499"/>
                </a:lnSpc>
              </a:pPr>
            </a:p>
          </p:txBody>
        </p:sp>
      </p:grpSp>
      <p:sp>
        <p:nvSpPr>
          <p:cNvPr name="TextBox 31" id="31"/>
          <p:cNvSpPr txBox="true"/>
          <p:nvPr/>
        </p:nvSpPr>
        <p:spPr>
          <a:xfrm rot="0">
            <a:off x="7053520" y="5162429"/>
            <a:ext cx="1048199" cy="758825"/>
          </a:xfrm>
          <a:prstGeom prst="rect">
            <a:avLst/>
          </a:prstGeom>
        </p:spPr>
        <p:txBody>
          <a:bodyPr anchor="t" rtlCol="false" tIns="0" lIns="0" bIns="0" rIns="0">
            <a:spAutoFit/>
          </a:bodyPr>
          <a:lstStyle/>
          <a:p>
            <a:pPr>
              <a:lnSpc>
                <a:spcPts val="5500"/>
              </a:lnSpc>
            </a:pPr>
            <a:r>
              <a:rPr lang="en-US" sz="5000">
                <a:solidFill>
                  <a:srgbClr val="FFFFFF"/>
                </a:solidFill>
                <a:latin typeface="Poppins Bold"/>
              </a:rPr>
              <a:t>10.</a:t>
            </a:r>
          </a:p>
        </p:txBody>
      </p:sp>
      <p:grpSp>
        <p:nvGrpSpPr>
          <p:cNvPr name="Group 32" id="32"/>
          <p:cNvGrpSpPr/>
          <p:nvPr/>
        </p:nvGrpSpPr>
        <p:grpSpPr>
          <a:xfrm rot="0">
            <a:off x="6976851" y="8480666"/>
            <a:ext cx="10847724" cy="1295742"/>
            <a:chOff x="0" y="0"/>
            <a:chExt cx="2857014" cy="341265"/>
          </a:xfrm>
        </p:grpSpPr>
        <p:sp>
          <p:nvSpPr>
            <p:cNvPr name="Freeform 33" id="33"/>
            <p:cNvSpPr/>
            <p:nvPr/>
          </p:nvSpPr>
          <p:spPr>
            <a:xfrm flipH="false" flipV="false" rot="0">
              <a:off x="0" y="0"/>
              <a:ext cx="2857014" cy="341265"/>
            </a:xfrm>
            <a:custGeom>
              <a:avLst/>
              <a:gdLst/>
              <a:ahLst/>
              <a:cxnLst/>
              <a:rect r="r" b="b" t="t" l="l"/>
              <a:pathLst>
                <a:path h="341265" w="2857014">
                  <a:moveTo>
                    <a:pt x="0" y="0"/>
                  </a:moveTo>
                  <a:lnTo>
                    <a:pt x="2857014" y="0"/>
                  </a:lnTo>
                  <a:lnTo>
                    <a:pt x="2857014" y="341265"/>
                  </a:lnTo>
                  <a:lnTo>
                    <a:pt x="0" y="341265"/>
                  </a:lnTo>
                  <a:close/>
                </a:path>
              </a:pathLst>
            </a:custGeom>
            <a:solidFill>
              <a:srgbClr val="ED1263"/>
            </a:solidFill>
          </p:spPr>
        </p:sp>
        <p:sp>
          <p:nvSpPr>
            <p:cNvPr name="TextBox 34" id="34"/>
            <p:cNvSpPr txBox="true"/>
            <p:nvPr/>
          </p:nvSpPr>
          <p:spPr>
            <a:xfrm>
              <a:off x="0" y="-66675"/>
              <a:ext cx="2857014" cy="407940"/>
            </a:xfrm>
            <a:prstGeom prst="rect">
              <a:avLst/>
            </a:prstGeom>
          </p:spPr>
          <p:txBody>
            <a:bodyPr anchor="ctr" rtlCol="false" tIns="50800" lIns="50800" bIns="50800" rIns="50800"/>
            <a:lstStyle/>
            <a:p>
              <a:pPr algn="ctr">
                <a:lnSpc>
                  <a:spcPts val="3499"/>
                </a:lnSpc>
              </a:pPr>
            </a:p>
          </p:txBody>
        </p:sp>
      </p:grpSp>
      <p:sp>
        <p:nvSpPr>
          <p:cNvPr name="TextBox 35" id="35"/>
          <p:cNvSpPr txBox="true"/>
          <p:nvPr/>
        </p:nvSpPr>
        <p:spPr>
          <a:xfrm rot="0">
            <a:off x="8055565" y="8774353"/>
            <a:ext cx="9541959" cy="899794"/>
          </a:xfrm>
          <a:prstGeom prst="rect">
            <a:avLst/>
          </a:prstGeom>
        </p:spPr>
        <p:txBody>
          <a:bodyPr anchor="t" rtlCol="false" tIns="0" lIns="0" bIns="0" rIns="0">
            <a:spAutoFit/>
          </a:bodyPr>
          <a:lstStyle/>
          <a:p>
            <a:pPr algn="just">
              <a:lnSpc>
                <a:spcPts val="2380"/>
              </a:lnSpc>
            </a:pPr>
            <a:r>
              <a:rPr lang="en-US" sz="1700">
                <a:solidFill>
                  <a:srgbClr val="FFFFFF"/>
                </a:solidFill>
                <a:latin typeface="Poppins"/>
              </a:rPr>
              <a:t>By supporting the professional development and success</a:t>
            </a:r>
          </a:p>
          <a:p>
            <a:pPr algn="just">
              <a:lnSpc>
                <a:spcPts val="2380"/>
              </a:lnSpc>
            </a:pPr>
            <a:r>
              <a:rPr lang="en-US" sz="1700">
                <a:solidFill>
                  <a:srgbClr val="FFFFFF"/>
                </a:solidFill>
                <a:latin typeface="Poppins"/>
              </a:rPr>
              <a:t>of beauty professionals, sponsors can cultivate long-term brand loyalty among this</a:t>
            </a:r>
          </a:p>
          <a:p>
            <a:pPr algn="just">
              <a:lnSpc>
                <a:spcPts val="2380"/>
              </a:lnSpc>
            </a:pPr>
            <a:r>
              <a:rPr lang="en-US" sz="1700">
                <a:solidFill>
                  <a:srgbClr val="FFFFFF"/>
                </a:solidFill>
                <a:latin typeface="Poppins"/>
              </a:rPr>
              <a:t>influential demographic.</a:t>
            </a:r>
          </a:p>
        </p:txBody>
      </p:sp>
      <p:sp>
        <p:nvSpPr>
          <p:cNvPr name="TextBox 36" id="36"/>
          <p:cNvSpPr txBox="true"/>
          <p:nvPr/>
        </p:nvSpPr>
        <p:spPr>
          <a:xfrm rot="0">
            <a:off x="7053520" y="8517178"/>
            <a:ext cx="1048199" cy="758825"/>
          </a:xfrm>
          <a:prstGeom prst="rect">
            <a:avLst/>
          </a:prstGeom>
        </p:spPr>
        <p:txBody>
          <a:bodyPr anchor="t" rtlCol="false" tIns="0" lIns="0" bIns="0" rIns="0">
            <a:spAutoFit/>
          </a:bodyPr>
          <a:lstStyle/>
          <a:p>
            <a:pPr>
              <a:lnSpc>
                <a:spcPts val="5500"/>
              </a:lnSpc>
            </a:pPr>
            <a:r>
              <a:rPr lang="en-US" sz="5000">
                <a:solidFill>
                  <a:srgbClr val="FFFFFF"/>
                </a:solidFill>
                <a:latin typeface="Poppins Bold"/>
              </a:rPr>
              <a:t>12.</a:t>
            </a:r>
          </a:p>
        </p:txBody>
      </p:sp>
      <p:sp>
        <p:nvSpPr>
          <p:cNvPr name="TextBox 37" id="37"/>
          <p:cNvSpPr txBox="true"/>
          <p:nvPr/>
        </p:nvSpPr>
        <p:spPr>
          <a:xfrm rot="0">
            <a:off x="8055565" y="8450503"/>
            <a:ext cx="4345148" cy="368300"/>
          </a:xfrm>
          <a:prstGeom prst="rect">
            <a:avLst/>
          </a:prstGeom>
        </p:spPr>
        <p:txBody>
          <a:bodyPr anchor="t" rtlCol="false" tIns="0" lIns="0" bIns="0" rIns="0">
            <a:spAutoFit/>
          </a:bodyPr>
          <a:lstStyle/>
          <a:p>
            <a:pPr>
              <a:lnSpc>
                <a:spcPts val="2800"/>
              </a:lnSpc>
            </a:pPr>
            <a:r>
              <a:rPr lang="en-US" sz="2000">
                <a:solidFill>
                  <a:srgbClr val="FFFFFF"/>
                </a:solidFill>
                <a:latin typeface="Poppins Bold"/>
              </a:rPr>
              <a:t>LONG-TERM BRAND LOYALTY</a:t>
            </a:r>
          </a:p>
        </p:txBody>
      </p:sp>
      <p:sp>
        <p:nvSpPr>
          <p:cNvPr name="TextBox 38" id="38"/>
          <p:cNvSpPr txBox="true"/>
          <p:nvPr/>
        </p:nvSpPr>
        <p:spPr>
          <a:xfrm rot="0">
            <a:off x="7076714" y="6825516"/>
            <a:ext cx="1048199" cy="758825"/>
          </a:xfrm>
          <a:prstGeom prst="rect">
            <a:avLst/>
          </a:prstGeom>
        </p:spPr>
        <p:txBody>
          <a:bodyPr anchor="t" rtlCol="false" tIns="0" lIns="0" bIns="0" rIns="0">
            <a:spAutoFit/>
          </a:bodyPr>
          <a:lstStyle/>
          <a:p>
            <a:pPr>
              <a:lnSpc>
                <a:spcPts val="5500"/>
              </a:lnSpc>
            </a:pPr>
            <a:r>
              <a:rPr lang="en-US" sz="5000">
                <a:solidFill>
                  <a:srgbClr val="FFFFFF"/>
                </a:solidFill>
                <a:latin typeface="Poppins Bold"/>
              </a:rPr>
              <a:t>11.</a:t>
            </a:r>
          </a:p>
        </p:txBody>
      </p:sp>
      <p:sp>
        <p:nvSpPr>
          <p:cNvPr name="TextBox 39" id="39"/>
          <p:cNvSpPr txBox="true"/>
          <p:nvPr/>
        </p:nvSpPr>
        <p:spPr>
          <a:xfrm rot="0">
            <a:off x="8175096" y="5656141"/>
            <a:ext cx="9422427" cy="899795"/>
          </a:xfrm>
          <a:prstGeom prst="rect">
            <a:avLst/>
          </a:prstGeom>
        </p:spPr>
        <p:txBody>
          <a:bodyPr anchor="t" rtlCol="false" tIns="0" lIns="0" bIns="0" rIns="0">
            <a:spAutoFit/>
          </a:bodyPr>
          <a:lstStyle/>
          <a:p>
            <a:pPr algn="just">
              <a:lnSpc>
                <a:spcPts val="2380"/>
              </a:lnSpc>
            </a:pPr>
            <a:r>
              <a:rPr lang="en-US" sz="1700">
                <a:solidFill>
                  <a:srgbClr val="FFFFFF"/>
                </a:solidFill>
                <a:latin typeface="Poppins"/>
              </a:rPr>
              <a:t>Sponsoring an event dedicated to empowering professionals</a:t>
            </a:r>
          </a:p>
          <a:p>
            <a:pPr algn="just">
              <a:lnSpc>
                <a:spcPts val="2380"/>
              </a:lnSpc>
            </a:pPr>
            <a:r>
              <a:rPr lang="en-US" sz="1700">
                <a:solidFill>
                  <a:srgbClr val="FFFFFF"/>
                </a:solidFill>
                <a:latin typeface="Poppins"/>
              </a:rPr>
              <a:t>reflects positively on a sponsor’s commitment to the beauty community. This can enhance their corporate social responsibility image.</a:t>
            </a:r>
          </a:p>
        </p:txBody>
      </p:sp>
      <p:sp>
        <p:nvSpPr>
          <p:cNvPr name="TextBox 40" id="40"/>
          <p:cNvSpPr txBox="true"/>
          <p:nvPr/>
        </p:nvSpPr>
        <p:spPr>
          <a:xfrm rot="0">
            <a:off x="8175096" y="5278951"/>
            <a:ext cx="6660931" cy="368300"/>
          </a:xfrm>
          <a:prstGeom prst="rect">
            <a:avLst/>
          </a:prstGeom>
        </p:spPr>
        <p:txBody>
          <a:bodyPr anchor="t" rtlCol="false" tIns="0" lIns="0" bIns="0" rIns="0">
            <a:spAutoFit/>
          </a:bodyPr>
          <a:lstStyle/>
          <a:p>
            <a:pPr>
              <a:lnSpc>
                <a:spcPts val="2800"/>
              </a:lnSpc>
            </a:pPr>
            <a:r>
              <a:rPr lang="en-US" sz="2000">
                <a:solidFill>
                  <a:srgbClr val="FFFFFF"/>
                </a:solidFill>
                <a:latin typeface="Poppins Bold"/>
              </a:rPr>
              <a:t>COMMUNITY INVOLVEMENT</a:t>
            </a:r>
          </a:p>
        </p:txBody>
      </p:sp>
      <p:sp>
        <p:nvSpPr>
          <p:cNvPr name="TextBox 41" id="41"/>
          <p:cNvSpPr txBox="true"/>
          <p:nvPr/>
        </p:nvSpPr>
        <p:spPr>
          <a:xfrm rot="0">
            <a:off x="8175096" y="7312583"/>
            <a:ext cx="9422427" cy="1195070"/>
          </a:xfrm>
          <a:prstGeom prst="rect">
            <a:avLst/>
          </a:prstGeom>
        </p:spPr>
        <p:txBody>
          <a:bodyPr anchor="t" rtlCol="false" tIns="0" lIns="0" bIns="0" rIns="0">
            <a:spAutoFit/>
          </a:bodyPr>
          <a:lstStyle/>
          <a:p>
            <a:pPr algn="just">
              <a:lnSpc>
                <a:spcPts val="2380"/>
              </a:lnSpc>
            </a:pPr>
            <a:r>
              <a:rPr lang="en-US" sz="1700">
                <a:solidFill>
                  <a:srgbClr val="FFFFFF"/>
                </a:solidFill>
                <a:latin typeface="Poppins"/>
              </a:rPr>
              <a:t>Your conference can tailor sponsorship</a:t>
            </a:r>
          </a:p>
          <a:p>
            <a:pPr algn="just">
              <a:lnSpc>
                <a:spcPts val="2380"/>
              </a:lnSpc>
            </a:pPr>
            <a:r>
              <a:rPr lang="en-US" sz="1700">
                <a:solidFill>
                  <a:srgbClr val="FFFFFF"/>
                </a:solidFill>
                <a:latin typeface="Poppins"/>
              </a:rPr>
              <a:t>packages to meet the specific needs and goals of sponsors, ensuring a mutually</a:t>
            </a:r>
          </a:p>
          <a:p>
            <a:pPr algn="just">
              <a:lnSpc>
                <a:spcPts val="2380"/>
              </a:lnSpc>
            </a:pPr>
            <a:r>
              <a:rPr lang="en-US" sz="1700">
                <a:solidFill>
                  <a:srgbClr val="FFFFFF"/>
                </a:solidFill>
                <a:latin typeface="Poppins"/>
              </a:rPr>
              <a:t>beneficial partnership.</a:t>
            </a:r>
          </a:p>
          <a:p>
            <a:pPr algn="just">
              <a:lnSpc>
                <a:spcPts val="2380"/>
              </a:lnSpc>
            </a:pPr>
          </a:p>
        </p:txBody>
      </p:sp>
      <p:sp>
        <p:nvSpPr>
          <p:cNvPr name="TextBox 42" id="42"/>
          <p:cNvSpPr txBox="true"/>
          <p:nvPr/>
        </p:nvSpPr>
        <p:spPr>
          <a:xfrm rot="0">
            <a:off x="8175096" y="6939816"/>
            <a:ext cx="6660931" cy="368300"/>
          </a:xfrm>
          <a:prstGeom prst="rect">
            <a:avLst/>
          </a:prstGeom>
        </p:spPr>
        <p:txBody>
          <a:bodyPr anchor="t" rtlCol="false" tIns="0" lIns="0" bIns="0" rIns="0">
            <a:spAutoFit/>
          </a:bodyPr>
          <a:lstStyle/>
          <a:p>
            <a:pPr>
              <a:lnSpc>
                <a:spcPts val="2800"/>
              </a:lnSpc>
            </a:pPr>
            <a:r>
              <a:rPr lang="en-US" sz="2000">
                <a:solidFill>
                  <a:srgbClr val="FFFFFF"/>
                </a:solidFill>
                <a:latin typeface="Poppins Bold"/>
              </a:rPr>
              <a:t>CUSTOMIZED SPONSORSHIP PACKAGES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65AAB"/>
        </a:solidFill>
      </p:bgPr>
    </p:bg>
    <p:spTree>
      <p:nvGrpSpPr>
        <p:cNvPr id="1" name=""/>
        <p:cNvGrpSpPr/>
        <p:nvPr/>
      </p:nvGrpSpPr>
      <p:grpSpPr>
        <a:xfrm>
          <a:off x="0" y="0"/>
          <a:ext cx="0" cy="0"/>
          <a:chOff x="0" y="0"/>
          <a:chExt cx="0" cy="0"/>
        </a:xfrm>
      </p:grpSpPr>
      <p:grpSp>
        <p:nvGrpSpPr>
          <p:cNvPr name="Group 2" id="2"/>
          <p:cNvGrpSpPr/>
          <p:nvPr/>
        </p:nvGrpSpPr>
        <p:grpSpPr>
          <a:xfrm rot="0">
            <a:off x="0" y="6892648"/>
            <a:ext cx="18288000" cy="3394352"/>
            <a:chOff x="0" y="0"/>
            <a:chExt cx="24384000" cy="4525803"/>
          </a:xfrm>
        </p:grpSpPr>
        <p:pic>
          <p:nvPicPr>
            <p:cNvPr name="Picture 3" id="3"/>
            <p:cNvPicPr>
              <a:picLocks noChangeAspect="true"/>
            </p:cNvPicPr>
            <p:nvPr/>
          </p:nvPicPr>
          <p:blipFill>
            <a:blip r:embed="rId2"/>
            <a:srcRect l="0" t="7292" r="0" b="7292"/>
            <a:stretch>
              <a:fillRect/>
            </a:stretch>
          </p:blipFill>
          <p:spPr>
            <a:xfrm flipH="false" flipV="false">
              <a:off x="0" y="0"/>
              <a:ext cx="8043333" cy="4525803"/>
            </a:xfrm>
            <a:prstGeom prst="rect">
              <a:avLst/>
            </a:prstGeom>
          </p:spPr>
        </p:pic>
        <p:pic>
          <p:nvPicPr>
            <p:cNvPr name="Picture 4" id="4"/>
            <p:cNvPicPr>
              <a:picLocks noChangeAspect="true"/>
            </p:cNvPicPr>
            <p:nvPr/>
          </p:nvPicPr>
          <p:blipFill>
            <a:blip r:embed="rId3"/>
            <a:srcRect l="12884" t="19655" r="0" b="6771"/>
            <a:stretch>
              <a:fillRect/>
            </a:stretch>
          </p:blipFill>
          <p:spPr>
            <a:xfrm flipH="false" flipV="false">
              <a:off x="8170333" y="0"/>
              <a:ext cx="8043333" cy="4525803"/>
            </a:xfrm>
            <a:prstGeom prst="rect">
              <a:avLst/>
            </a:prstGeom>
          </p:spPr>
        </p:pic>
        <p:pic>
          <p:nvPicPr>
            <p:cNvPr name="Picture 5" id="5"/>
            <p:cNvPicPr>
              <a:picLocks noChangeAspect="true"/>
            </p:cNvPicPr>
            <p:nvPr/>
          </p:nvPicPr>
          <p:blipFill>
            <a:blip r:embed="rId4"/>
            <a:srcRect l="0" t="7851" r="0" b="7851"/>
            <a:stretch>
              <a:fillRect/>
            </a:stretch>
          </p:blipFill>
          <p:spPr>
            <a:xfrm flipH="false" flipV="false">
              <a:off x="16340667" y="0"/>
              <a:ext cx="8043333" cy="4525803"/>
            </a:xfrm>
            <a:prstGeom prst="rect">
              <a:avLst/>
            </a:prstGeom>
          </p:spPr>
        </p:pic>
      </p:grpSp>
      <p:grpSp>
        <p:nvGrpSpPr>
          <p:cNvPr name="Group 6" id="6"/>
          <p:cNvGrpSpPr/>
          <p:nvPr/>
        </p:nvGrpSpPr>
        <p:grpSpPr>
          <a:xfrm rot="0">
            <a:off x="9937730" y="872836"/>
            <a:ext cx="7882679" cy="4563784"/>
            <a:chOff x="0" y="0"/>
            <a:chExt cx="10510238" cy="6085045"/>
          </a:xfrm>
        </p:grpSpPr>
        <p:sp>
          <p:nvSpPr>
            <p:cNvPr name="TextBox 7" id="7"/>
            <p:cNvSpPr txBox="true"/>
            <p:nvPr/>
          </p:nvSpPr>
          <p:spPr>
            <a:xfrm rot="0">
              <a:off x="0" y="-95250"/>
              <a:ext cx="6701824" cy="699267"/>
            </a:xfrm>
            <a:prstGeom prst="rect">
              <a:avLst/>
            </a:prstGeom>
          </p:spPr>
          <p:txBody>
            <a:bodyPr anchor="t" rtlCol="false" tIns="0" lIns="0" bIns="0" rIns="0">
              <a:spAutoFit/>
            </a:bodyPr>
            <a:lstStyle/>
            <a:p>
              <a:pPr algn="l" marL="0" indent="0" lvl="0">
                <a:lnSpc>
                  <a:spcPts val="4232"/>
                </a:lnSpc>
                <a:spcBef>
                  <a:spcPct val="0"/>
                </a:spcBef>
              </a:pPr>
              <a:r>
                <a:rPr lang="en-US" sz="3023" strike="noStrike" u="none">
                  <a:solidFill>
                    <a:srgbClr val="FFFFFF"/>
                  </a:solidFill>
                  <a:latin typeface="Poppins Bold"/>
                </a:rPr>
                <a:t>WHY S.E.A. LEADERS?</a:t>
              </a:r>
            </a:p>
          </p:txBody>
        </p:sp>
        <p:sp>
          <p:nvSpPr>
            <p:cNvPr name="TextBox 8" id="8"/>
            <p:cNvSpPr txBox="true"/>
            <p:nvPr/>
          </p:nvSpPr>
          <p:spPr>
            <a:xfrm rot="0">
              <a:off x="0" y="1047469"/>
              <a:ext cx="10510238" cy="5037576"/>
            </a:xfrm>
            <a:prstGeom prst="rect">
              <a:avLst/>
            </a:prstGeom>
          </p:spPr>
          <p:txBody>
            <a:bodyPr anchor="t" rtlCol="false" tIns="0" lIns="0" bIns="0" rIns="0">
              <a:spAutoFit/>
            </a:bodyPr>
            <a:lstStyle/>
            <a:p>
              <a:pPr>
                <a:lnSpc>
                  <a:spcPts val="2774"/>
                </a:lnSpc>
              </a:pPr>
              <a:r>
                <a:rPr lang="en-US" sz="1981">
                  <a:solidFill>
                    <a:srgbClr val="FFFFFF"/>
                  </a:solidFill>
                  <a:latin typeface="Poppins"/>
                </a:rPr>
                <a:t>At S.E.A. Leaders, we are passionate about helping small businesses and medical professionals improve their customer experience. </a:t>
              </a:r>
            </a:p>
            <a:p>
              <a:pPr>
                <a:lnSpc>
                  <a:spcPts val="2774"/>
                </a:lnSpc>
              </a:pPr>
            </a:p>
            <a:p>
              <a:pPr>
                <a:lnSpc>
                  <a:spcPts val="2774"/>
                </a:lnSpc>
              </a:pPr>
              <a:r>
                <a:rPr lang="en-US" sz="1981">
                  <a:solidFill>
                    <a:srgbClr val="FFFFFF"/>
                  </a:solidFill>
                  <a:latin typeface="Poppins"/>
                </a:rPr>
                <a:t>Our team of experts provides customer experience design consulting, customer service training, and survey design and administration to ensure that your customers receive the best experience possible. </a:t>
              </a:r>
            </a:p>
            <a:p>
              <a:pPr>
                <a:lnSpc>
                  <a:spcPts val="2774"/>
                </a:lnSpc>
              </a:pPr>
            </a:p>
            <a:p>
              <a:pPr>
                <a:lnSpc>
                  <a:spcPts val="2774"/>
                </a:lnSpc>
              </a:pPr>
              <a:r>
                <a:rPr lang="en-US" sz="1981">
                  <a:solidFill>
                    <a:srgbClr val="FFFFFF"/>
                  </a:solidFill>
                  <a:latin typeface="Poppins"/>
                </a:rPr>
                <a:t>We work with you every step of the way to identify your unique needs and develop customized solutions that drive results.</a:t>
              </a:r>
            </a:p>
          </p:txBody>
        </p:sp>
      </p:grpSp>
      <p:sp>
        <p:nvSpPr>
          <p:cNvPr name="TextBox 9" id="9"/>
          <p:cNvSpPr txBox="true"/>
          <p:nvPr/>
        </p:nvSpPr>
        <p:spPr>
          <a:xfrm rot="0">
            <a:off x="677653" y="1380180"/>
            <a:ext cx="8942286" cy="1052948"/>
          </a:xfrm>
          <a:prstGeom prst="rect">
            <a:avLst/>
          </a:prstGeom>
        </p:spPr>
        <p:txBody>
          <a:bodyPr anchor="t" rtlCol="false" tIns="0" lIns="0" bIns="0" rIns="0">
            <a:spAutoFit/>
          </a:bodyPr>
          <a:lstStyle/>
          <a:p>
            <a:pPr>
              <a:lnSpc>
                <a:spcPts val="8113"/>
              </a:lnSpc>
            </a:pPr>
            <a:r>
              <a:rPr lang="en-US" sz="5795">
                <a:solidFill>
                  <a:srgbClr val="FFFFFF"/>
                </a:solidFill>
                <a:latin typeface="Poppins Bold"/>
              </a:rPr>
              <a:t>MARCH 16-17, 2024</a:t>
            </a:r>
          </a:p>
        </p:txBody>
      </p:sp>
      <p:sp>
        <p:nvSpPr>
          <p:cNvPr name="TextBox 10" id="10"/>
          <p:cNvSpPr txBox="true"/>
          <p:nvPr/>
        </p:nvSpPr>
        <p:spPr>
          <a:xfrm rot="0">
            <a:off x="781562" y="777586"/>
            <a:ext cx="3681813" cy="551848"/>
          </a:xfrm>
          <a:prstGeom prst="rect">
            <a:avLst/>
          </a:prstGeom>
        </p:spPr>
        <p:txBody>
          <a:bodyPr anchor="t" rtlCol="false" tIns="0" lIns="0" bIns="0" rIns="0">
            <a:spAutoFit/>
          </a:bodyPr>
          <a:lstStyle/>
          <a:p>
            <a:pPr algn="l" marL="0" indent="0" lvl="0">
              <a:lnSpc>
                <a:spcPts val="4232"/>
              </a:lnSpc>
              <a:spcBef>
                <a:spcPct val="0"/>
              </a:spcBef>
            </a:pPr>
            <a:r>
              <a:rPr lang="en-US" sz="3023" strike="noStrike" u="none">
                <a:solidFill>
                  <a:srgbClr val="FFFFFF"/>
                </a:solidFill>
                <a:latin typeface="Poppins Bold"/>
              </a:rPr>
              <a:t>JOIN US! </a:t>
            </a:r>
          </a:p>
        </p:txBody>
      </p:sp>
      <p:sp>
        <p:nvSpPr>
          <p:cNvPr name="TextBox 11" id="11"/>
          <p:cNvSpPr txBox="true"/>
          <p:nvPr/>
        </p:nvSpPr>
        <p:spPr>
          <a:xfrm rot="0">
            <a:off x="677653" y="3086877"/>
            <a:ext cx="8005533" cy="2172609"/>
          </a:xfrm>
          <a:prstGeom prst="rect">
            <a:avLst/>
          </a:prstGeom>
        </p:spPr>
        <p:txBody>
          <a:bodyPr anchor="t" rtlCol="false" tIns="0" lIns="0" bIns="0" rIns="0">
            <a:spAutoFit/>
          </a:bodyPr>
          <a:lstStyle/>
          <a:p>
            <a:pPr algn="l" marL="0" indent="0" lvl="0">
              <a:lnSpc>
                <a:spcPts val="3614"/>
              </a:lnSpc>
              <a:spcBef>
                <a:spcPct val="0"/>
              </a:spcBef>
            </a:pPr>
            <a:r>
              <a:rPr lang="en-US" sz="2581" strike="noStrike" u="none">
                <a:solidFill>
                  <a:srgbClr val="FFFFFF"/>
                </a:solidFill>
                <a:latin typeface="Poppins"/>
              </a:rPr>
              <a:t>From vendors, live demos, panelists, the brunch event and keynote speakers, you are truly in for a treat with the 2024 Beauty Conference!</a:t>
            </a:r>
          </a:p>
          <a:p>
            <a:pPr algn="l" marL="0" indent="0" lvl="0">
              <a:lnSpc>
                <a:spcPts val="2774"/>
              </a:lnSpc>
              <a:spcBef>
                <a:spcPct val="0"/>
              </a:spcBef>
            </a:pPr>
          </a:p>
          <a:p>
            <a:pPr algn="l" marL="0" indent="0" lvl="0">
              <a:lnSpc>
                <a:spcPts val="3611"/>
              </a:lnSpc>
              <a:spcBef>
                <a:spcPct val="0"/>
              </a:spcBef>
            </a:pPr>
            <a:r>
              <a:rPr lang="en-US" sz="2579" strike="noStrike" u="none">
                <a:solidFill>
                  <a:srgbClr val="FFFFFF"/>
                </a:solidFill>
                <a:latin typeface="Poppins Bold"/>
              </a:rPr>
              <a:t>We would love to have your support! </a:t>
            </a:r>
          </a:p>
        </p:txBody>
      </p:sp>
      <p:sp>
        <p:nvSpPr>
          <p:cNvPr name="AutoShape 12" id="12"/>
          <p:cNvSpPr/>
          <p:nvPr/>
        </p:nvSpPr>
        <p:spPr>
          <a:xfrm>
            <a:off x="677653" y="2770748"/>
            <a:ext cx="1551553" cy="0"/>
          </a:xfrm>
          <a:prstGeom prst="line">
            <a:avLst/>
          </a:prstGeom>
          <a:ln cap="flat" w="38100">
            <a:solidFill>
              <a:srgbClr val="FFFFFF"/>
            </a:solidFill>
            <a:prstDash val="solid"/>
            <a:headEnd type="none" len="sm" w="sm"/>
            <a:tailEnd type="none" len="sm" w="sm"/>
          </a:ln>
        </p:spPr>
      </p:sp>
      <p:sp>
        <p:nvSpPr>
          <p:cNvPr name="AutoShape 13" id="13"/>
          <p:cNvSpPr/>
          <p:nvPr/>
        </p:nvSpPr>
        <p:spPr>
          <a:xfrm flipV="true">
            <a:off x="9105900" y="656480"/>
            <a:ext cx="19050" cy="5124218"/>
          </a:xfrm>
          <a:prstGeom prst="line">
            <a:avLst/>
          </a:prstGeom>
          <a:ln cap="flat" w="38100">
            <a:solidFill>
              <a:srgbClr val="FFFFFF"/>
            </a:solidFill>
            <a:prstDash val="solid"/>
            <a:headEnd type="none" len="sm" w="sm"/>
            <a:tailEnd type="none" len="sm" w="sm"/>
          </a:ln>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866445" y="7712147"/>
            <a:ext cx="2069971" cy="1998347"/>
            <a:chOff x="0" y="0"/>
            <a:chExt cx="2759962" cy="2664462"/>
          </a:xfrm>
        </p:grpSpPr>
        <p:pic>
          <p:nvPicPr>
            <p:cNvPr name="Picture 3" id="3"/>
            <p:cNvPicPr>
              <a:picLocks noChangeAspect="true"/>
            </p:cNvPicPr>
            <p:nvPr/>
          </p:nvPicPr>
          <p:blipFill>
            <a:blip r:embed="rId2"/>
            <a:srcRect l="11825" t="2286" r="12768" b="45724"/>
            <a:stretch>
              <a:fillRect/>
            </a:stretch>
          </p:blipFill>
          <p:spPr>
            <a:xfrm flipH="false" flipV="false">
              <a:off x="0" y="0"/>
              <a:ext cx="2759962" cy="2664462"/>
            </a:xfrm>
            <a:prstGeom prst="rect">
              <a:avLst/>
            </a:prstGeom>
          </p:spPr>
        </p:pic>
      </p:grpSp>
      <p:grpSp>
        <p:nvGrpSpPr>
          <p:cNvPr name="Group 4" id="4"/>
          <p:cNvGrpSpPr/>
          <p:nvPr/>
        </p:nvGrpSpPr>
        <p:grpSpPr>
          <a:xfrm rot="0">
            <a:off x="5553709" y="3716649"/>
            <a:ext cx="5293981" cy="720180"/>
            <a:chOff x="0" y="0"/>
            <a:chExt cx="7058642" cy="960240"/>
          </a:xfrm>
        </p:grpSpPr>
        <p:sp>
          <p:nvSpPr>
            <p:cNvPr name="TextBox 5" id="5"/>
            <p:cNvSpPr txBox="true"/>
            <p:nvPr/>
          </p:nvSpPr>
          <p:spPr>
            <a:xfrm rot="0">
              <a:off x="0" y="-66675"/>
              <a:ext cx="7058642" cy="550416"/>
            </a:xfrm>
            <a:prstGeom prst="rect">
              <a:avLst/>
            </a:prstGeom>
          </p:spPr>
          <p:txBody>
            <a:bodyPr anchor="t" rtlCol="false" tIns="0" lIns="0" bIns="0" rIns="0">
              <a:spAutoFit/>
            </a:bodyPr>
            <a:lstStyle/>
            <a:p>
              <a:pPr>
                <a:lnSpc>
                  <a:spcPts val="3353"/>
                </a:lnSpc>
              </a:pPr>
              <a:r>
                <a:rPr lang="en-US" sz="2395" spc="59">
                  <a:solidFill>
                    <a:srgbClr val="000000"/>
                  </a:solidFill>
                  <a:latin typeface="Poppins Bold"/>
                </a:rPr>
                <a:t>Jennica Anderson</a:t>
              </a:r>
            </a:p>
          </p:txBody>
        </p:sp>
        <p:sp>
          <p:nvSpPr>
            <p:cNvPr name="TextBox 6" id="6"/>
            <p:cNvSpPr txBox="true"/>
            <p:nvPr/>
          </p:nvSpPr>
          <p:spPr>
            <a:xfrm rot="0">
              <a:off x="0" y="513498"/>
              <a:ext cx="7058642" cy="446742"/>
            </a:xfrm>
            <a:prstGeom prst="rect">
              <a:avLst/>
            </a:prstGeom>
          </p:spPr>
          <p:txBody>
            <a:bodyPr anchor="t" rtlCol="false" tIns="0" lIns="0" bIns="0" rIns="0">
              <a:spAutoFit/>
            </a:bodyPr>
            <a:lstStyle/>
            <a:p>
              <a:pPr>
                <a:lnSpc>
                  <a:spcPts val="2754"/>
                </a:lnSpc>
              </a:pPr>
              <a:r>
                <a:rPr lang="en-US" sz="1967" spc="49">
                  <a:solidFill>
                    <a:srgbClr val="000000"/>
                  </a:solidFill>
                  <a:latin typeface="Poppins"/>
                </a:rPr>
                <a:t>CEO &amp; Founder</a:t>
              </a:r>
            </a:p>
          </p:txBody>
        </p:sp>
      </p:grpSp>
      <p:grpSp>
        <p:nvGrpSpPr>
          <p:cNvPr name="Group 7" id="7"/>
          <p:cNvGrpSpPr/>
          <p:nvPr/>
        </p:nvGrpSpPr>
        <p:grpSpPr>
          <a:xfrm rot="0">
            <a:off x="0" y="8223450"/>
            <a:ext cx="2069700" cy="2069700"/>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65AAB"/>
            </a:solidFill>
          </p:spPr>
        </p:sp>
        <p:sp>
          <p:nvSpPr>
            <p:cNvPr name="TextBox 9" id="9"/>
            <p:cNvSpPr txBox="true"/>
            <p:nvPr/>
          </p:nvSpPr>
          <p:spPr>
            <a:xfrm>
              <a:off x="0" y="-57150"/>
              <a:ext cx="812800" cy="869950"/>
            </a:xfrm>
            <a:prstGeom prst="rect">
              <a:avLst/>
            </a:prstGeom>
          </p:spPr>
          <p:txBody>
            <a:bodyPr anchor="ctr" rtlCol="false" tIns="50800" lIns="50800" bIns="50800" rIns="50800"/>
            <a:lstStyle/>
            <a:p>
              <a:pPr algn="ctr">
                <a:lnSpc>
                  <a:spcPts val="3220"/>
                </a:lnSpc>
              </a:pPr>
            </a:p>
          </p:txBody>
        </p:sp>
      </p:grpSp>
      <p:grpSp>
        <p:nvGrpSpPr>
          <p:cNvPr name="Group 10" id="10"/>
          <p:cNvGrpSpPr/>
          <p:nvPr/>
        </p:nvGrpSpPr>
        <p:grpSpPr>
          <a:xfrm rot="0">
            <a:off x="3349055" y="7761833"/>
            <a:ext cx="2064711" cy="1985899"/>
            <a:chOff x="0" y="0"/>
            <a:chExt cx="2752948" cy="2647865"/>
          </a:xfrm>
        </p:grpSpPr>
        <p:pic>
          <p:nvPicPr>
            <p:cNvPr name="Picture 11" id="11"/>
            <p:cNvPicPr>
              <a:picLocks noChangeAspect="true"/>
            </p:cNvPicPr>
            <p:nvPr/>
          </p:nvPicPr>
          <p:blipFill>
            <a:blip r:embed="rId3"/>
            <a:srcRect l="28056" t="0" r="14986" b="18235"/>
            <a:stretch>
              <a:fillRect/>
            </a:stretch>
          </p:blipFill>
          <p:spPr>
            <a:xfrm flipH="false" flipV="false">
              <a:off x="0" y="0"/>
              <a:ext cx="2752948" cy="2647865"/>
            </a:xfrm>
            <a:prstGeom prst="rect">
              <a:avLst/>
            </a:prstGeom>
          </p:spPr>
        </p:pic>
      </p:grpSp>
      <p:grpSp>
        <p:nvGrpSpPr>
          <p:cNvPr name="Group 12" id="12"/>
          <p:cNvGrpSpPr/>
          <p:nvPr/>
        </p:nvGrpSpPr>
        <p:grpSpPr>
          <a:xfrm rot="0">
            <a:off x="9866445" y="5662191"/>
            <a:ext cx="2069971" cy="1757448"/>
            <a:chOff x="0" y="0"/>
            <a:chExt cx="2759962" cy="2343264"/>
          </a:xfrm>
        </p:grpSpPr>
        <p:pic>
          <p:nvPicPr>
            <p:cNvPr name="Picture 13" id="13"/>
            <p:cNvPicPr>
              <a:picLocks noChangeAspect="true"/>
            </p:cNvPicPr>
            <p:nvPr/>
          </p:nvPicPr>
          <p:blipFill>
            <a:blip r:embed="rId4"/>
            <a:srcRect l="16746" t="27213" r="12505" b="11238"/>
            <a:stretch>
              <a:fillRect/>
            </a:stretch>
          </p:blipFill>
          <p:spPr>
            <a:xfrm flipH="false" flipV="false">
              <a:off x="0" y="0"/>
              <a:ext cx="2759962" cy="2343264"/>
            </a:xfrm>
            <a:prstGeom prst="rect">
              <a:avLst/>
            </a:prstGeom>
          </p:spPr>
        </p:pic>
      </p:grpSp>
      <p:grpSp>
        <p:nvGrpSpPr>
          <p:cNvPr name="Group 14" id="14"/>
          <p:cNvGrpSpPr/>
          <p:nvPr/>
        </p:nvGrpSpPr>
        <p:grpSpPr>
          <a:xfrm rot="0">
            <a:off x="3349055" y="5662191"/>
            <a:ext cx="2064711" cy="1757448"/>
            <a:chOff x="0" y="0"/>
            <a:chExt cx="2752948" cy="2343264"/>
          </a:xfrm>
        </p:grpSpPr>
        <p:pic>
          <p:nvPicPr>
            <p:cNvPr name="Picture 15" id="15"/>
            <p:cNvPicPr>
              <a:picLocks noChangeAspect="true"/>
            </p:cNvPicPr>
            <p:nvPr/>
          </p:nvPicPr>
          <p:blipFill>
            <a:blip r:embed="rId5"/>
            <a:srcRect l="13675" t="24937" r="12460" b="33148"/>
            <a:stretch>
              <a:fillRect/>
            </a:stretch>
          </p:blipFill>
          <p:spPr>
            <a:xfrm flipH="false" flipV="false">
              <a:off x="0" y="0"/>
              <a:ext cx="2752948" cy="2343264"/>
            </a:xfrm>
            <a:prstGeom prst="rect">
              <a:avLst/>
            </a:prstGeom>
          </p:spPr>
        </p:pic>
      </p:grpSp>
      <p:grpSp>
        <p:nvGrpSpPr>
          <p:cNvPr name="Group 16" id="16"/>
          <p:cNvGrpSpPr/>
          <p:nvPr/>
        </p:nvGrpSpPr>
        <p:grpSpPr>
          <a:xfrm rot="0">
            <a:off x="9866445" y="3554835"/>
            <a:ext cx="2069971" cy="1764102"/>
            <a:chOff x="0" y="0"/>
            <a:chExt cx="2759962" cy="2352136"/>
          </a:xfrm>
        </p:grpSpPr>
        <p:pic>
          <p:nvPicPr>
            <p:cNvPr name="Picture 17" id="17"/>
            <p:cNvPicPr>
              <a:picLocks noChangeAspect="true"/>
            </p:cNvPicPr>
            <p:nvPr/>
          </p:nvPicPr>
          <p:blipFill>
            <a:blip r:embed="rId6"/>
            <a:srcRect l="0" t="934" r="0" b="42250"/>
            <a:stretch>
              <a:fillRect/>
            </a:stretch>
          </p:blipFill>
          <p:spPr>
            <a:xfrm flipH="false" flipV="false">
              <a:off x="0" y="0"/>
              <a:ext cx="2759962" cy="2352136"/>
            </a:xfrm>
            <a:prstGeom prst="rect">
              <a:avLst/>
            </a:prstGeom>
          </p:spPr>
        </p:pic>
      </p:grpSp>
      <p:grpSp>
        <p:nvGrpSpPr>
          <p:cNvPr name="Group 18" id="18"/>
          <p:cNvGrpSpPr/>
          <p:nvPr/>
        </p:nvGrpSpPr>
        <p:grpSpPr>
          <a:xfrm rot="0">
            <a:off x="3349055" y="3554835"/>
            <a:ext cx="2064711" cy="1764102"/>
            <a:chOff x="0" y="0"/>
            <a:chExt cx="2752948" cy="2352136"/>
          </a:xfrm>
        </p:grpSpPr>
        <p:pic>
          <p:nvPicPr>
            <p:cNvPr name="Picture 19" id="19"/>
            <p:cNvPicPr>
              <a:picLocks noChangeAspect="true"/>
            </p:cNvPicPr>
            <p:nvPr/>
          </p:nvPicPr>
          <p:blipFill>
            <a:blip r:embed="rId7"/>
            <a:srcRect l="1113" t="0" r="1113" b="44322"/>
            <a:stretch>
              <a:fillRect/>
            </a:stretch>
          </p:blipFill>
          <p:spPr>
            <a:xfrm flipH="false" flipV="false">
              <a:off x="0" y="0"/>
              <a:ext cx="2752948" cy="2352136"/>
            </a:xfrm>
            <a:prstGeom prst="rect">
              <a:avLst/>
            </a:prstGeom>
          </p:spPr>
        </p:pic>
      </p:grpSp>
      <p:sp>
        <p:nvSpPr>
          <p:cNvPr name="TextBox 20" id="20"/>
          <p:cNvSpPr txBox="true"/>
          <p:nvPr/>
        </p:nvSpPr>
        <p:spPr>
          <a:xfrm rot="0">
            <a:off x="1028700" y="649710"/>
            <a:ext cx="10307354" cy="1514475"/>
          </a:xfrm>
          <a:prstGeom prst="rect">
            <a:avLst/>
          </a:prstGeom>
        </p:spPr>
        <p:txBody>
          <a:bodyPr anchor="t" rtlCol="false" tIns="0" lIns="0" bIns="0" rIns="0">
            <a:spAutoFit/>
          </a:bodyPr>
          <a:lstStyle/>
          <a:p>
            <a:pPr>
              <a:lnSpc>
                <a:spcPts val="11319"/>
              </a:lnSpc>
            </a:pPr>
            <a:r>
              <a:rPr lang="en-US" sz="9433">
                <a:solidFill>
                  <a:srgbClr val="065AAB"/>
                </a:solidFill>
                <a:latin typeface="Poppins Bold"/>
              </a:rPr>
              <a:t>Meet the Team!</a:t>
            </a:r>
          </a:p>
        </p:txBody>
      </p:sp>
      <p:grpSp>
        <p:nvGrpSpPr>
          <p:cNvPr name="Group 21" id="21"/>
          <p:cNvGrpSpPr/>
          <p:nvPr/>
        </p:nvGrpSpPr>
        <p:grpSpPr>
          <a:xfrm rot="0">
            <a:off x="12178422" y="7924783"/>
            <a:ext cx="5293981" cy="720180"/>
            <a:chOff x="0" y="0"/>
            <a:chExt cx="7058642" cy="960240"/>
          </a:xfrm>
        </p:grpSpPr>
        <p:sp>
          <p:nvSpPr>
            <p:cNvPr name="TextBox 22" id="22"/>
            <p:cNvSpPr txBox="true"/>
            <p:nvPr/>
          </p:nvSpPr>
          <p:spPr>
            <a:xfrm rot="0">
              <a:off x="0" y="-66675"/>
              <a:ext cx="7058642" cy="550416"/>
            </a:xfrm>
            <a:prstGeom prst="rect">
              <a:avLst/>
            </a:prstGeom>
          </p:spPr>
          <p:txBody>
            <a:bodyPr anchor="t" rtlCol="false" tIns="0" lIns="0" bIns="0" rIns="0">
              <a:spAutoFit/>
            </a:bodyPr>
            <a:lstStyle/>
            <a:p>
              <a:pPr>
                <a:lnSpc>
                  <a:spcPts val="3353"/>
                </a:lnSpc>
              </a:pPr>
              <a:r>
                <a:rPr lang="en-US" sz="2395" spc="59">
                  <a:solidFill>
                    <a:srgbClr val="000000"/>
                  </a:solidFill>
                  <a:latin typeface="Poppins Bold"/>
                </a:rPr>
                <a:t>Rhonda Holt</a:t>
              </a:r>
            </a:p>
          </p:txBody>
        </p:sp>
        <p:sp>
          <p:nvSpPr>
            <p:cNvPr name="TextBox 23" id="23"/>
            <p:cNvSpPr txBox="true"/>
            <p:nvPr/>
          </p:nvSpPr>
          <p:spPr>
            <a:xfrm rot="0">
              <a:off x="0" y="513498"/>
              <a:ext cx="7058642" cy="446742"/>
            </a:xfrm>
            <a:prstGeom prst="rect">
              <a:avLst/>
            </a:prstGeom>
          </p:spPr>
          <p:txBody>
            <a:bodyPr anchor="t" rtlCol="false" tIns="0" lIns="0" bIns="0" rIns="0">
              <a:spAutoFit/>
            </a:bodyPr>
            <a:lstStyle/>
            <a:p>
              <a:pPr>
                <a:lnSpc>
                  <a:spcPts val="2754"/>
                </a:lnSpc>
              </a:pPr>
              <a:r>
                <a:rPr lang="en-US" sz="1967" spc="49">
                  <a:solidFill>
                    <a:srgbClr val="000000"/>
                  </a:solidFill>
                  <a:latin typeface="Poppins"/>
                </a:rPr>
                <a:t>Advisory Board Member</a:t>
              </a:r>
            </a:p>
          </p:txBody>
        </p:sp>
      </p:grpSp>
      <p:grpSp>
        <p:nvGrpSpPr>
          <p:cNvPr name="Group 24" id="24"/>
          <p:cNvGrpSpPr/>
          <p:nvPr/>
        </p:nvGrpSpPr>
        <p:grpSpPr>
          <a:xfrm rot="0">
            <a:off x="5607449" y="7924783"/>
            <a:ext cx="5293981" cy="720180"/>
            <a:chOff x="0" y="0"/>
            <a:chExt cx="7058642" cy="960240"/>
          </a:xfrm>
        </p:grpSpPr>
        <p:sp>
          <p:nvSpPr>
            <p:cNvPr name="TextBox 25" id="25"/>
            <p:cNvSpPr txBox="true"/>
            <p:nvPr/>
          </p:nvSpPr>
          <p:spPr>
            <a:xfrm rot="0">
              <a:off x="0" y="-66675"/>
              <a:ext cx="7058642" cy="550416"/>
            </a:xfrm>
            <a:prstGeom prst="rect">
              <a:avLst/>
            </a:prstGeom>
          </p:spPr>
          <p:txBody>
            <a:bodyPr anchor="t" rtlCol="false" tIns="0" lIns="0" bIns="0" rIns="0">
              <a:spAutoFit/>
            </a:bodyPr>
            <a:lstStyle/>
            <a:p>
              <a:pPr>
                <a:lnSpc>
                  <a:spcPts val="3353"/>
                </a:lnSpc>
              </a:pPr>
              <a:r>
                <a:rPr lang="en-US" sz="2395" spc="59">
                  <a:solidFill>
                    <a:srgbClr val="000000"/>
                  </a:solidFill>
                  <a:latin typeface="Poppins Bold"/>
                </a:rPr>
                <a:t>Ashley Bridges </a:t>
              </a:r>
            </a:p>
          </p:txBody>
        </p:sp>
        <p:sp>
          <p:nvSpPr>
            <p:cNvPr name="TextBox 26" id="26"/>
            <p:cNvSpPr txBox="true"/>
            <p:nvPr/>
          </p:nvSpPr>
          <p:spPr>
            <a:xfrm rot="0">
              <a:off x="0" y="513498"/>
              <a:ext cx="7058642" cy="446742"/>
            </a:xfrm>
            <a:prstGeom prst="rect">
              <a:avLst/>
            </a:prstGeom>
          </p:spPr>
          <p:txBody>
            <a:bodyPr anchor="t" rtlCol="false" tIns="0" lIns="0" bIns="0" rIns="0">
              <a:spAutoFit/>
            </a:bodyPr>
            <a:lstStyle/>
            <a:p>
              <a:pPr>
                <a:lnSpc>
                  <a:spcPts val="2754"/>
                </a:lnSpc>
              </a:pPr>
              <a:r>
                <a:rPr lang="en-US" sz="1967" spc="49">
                  <a:solidFill>
                    <a:srgbClr val="000000"/>
                  </a:solidFill>
                  <a:latin typeface="Poppins"/>
                </a:rPr>
                <a:t>Advisory Board Member</a:t>
              </a:r>
            </a:p>
          </p:txBody>
        </p:sp>
      </p:grpSp>
      <p:grpSp>
        <p:nvGrpSpPr>
          <p:cNvPr name="Group 27" id="27"/>
          <p:cNvGrpSpPr/>
          <p:nvPr/>
        </p:nvGrpSpPr>
        <p:grpSpPr>
          <a:xfrm rot="0">
            <a:off x="12178422" y="5805284"/>
            <a:ext cx="5293981" cy="720180"/>
            <a:chOff x="0" y="0"/>
            <a:chExt cx="7058642" cy="960240"/>
          </a:xfrm>
        </p:grpSpPr>
        <p:sp>
          <p:nvSpPr>
            <p:cNvPr name="TextBox 28" id="28"/>
            <p:cNvSpPr txBox="true"/>
            <p:nvPr/>
          </p:nvSpPr>
          <p:spPr>
            <a:xfrm rot="0">
              <a:off x="0" y="-66675"/>
              <a:ext cx="7058642" cy="550416"/>
            </a:xfrm>
            <a:prstGeom prst="rect">
              <a:avLst/>
            </a:prstGeom>
          </p:spPr>
          <p:txBody>
            <a:bodyPr anchor="t" rtlCol="false" tIns="0" lIns="0" bIns="0" rIns="0">
              <a:spAutoFit/>
            </a:bodyPr>
            <a:lstStyle/>
            <a:p>
              <a:pPr>
                <a:lnSpc>
                  <a:spcPts val="3353"/>
                </a:lnSpc>
              </a:pPr>
              <a:r>
                <a:rPr lang="en-US" sz="2395" spc="59">
                  <a:solidFill>
                    <a:srgbClr val="000000"/>
                  </a:solidFill>
                  <a:latin typeface="Poppins Bold"/>
                </a:rPr>
                <a:t>Jennifer Kelly</a:t>
              </a:r>
            </a:p>
          </p:txBody>
        </p:sp>
        <p:sp>
          <p:nvSpPr>
            <p:cNvPr name="TextBox 29" id="29"/>
            <p:cNvSpPr txBox="true"/>
            <p:nvPr/>
          </p:nvSpPr>
          <p:spPr>
            <a:xfrm rot="0">
              <a:off x="0" y="513498"/>
              <a:ext cx="7058642" cy="446742"/>
            </a:xfrm>
            <a:prstGeom prst="rect">
              <a:avLst/>
            </a:prstGeom>
          </p:spPr>
          <p:txBody>
            <a:bodyPr anchor="t" rtlCol="false" tIns="0" lIns="0" bIns="0" rIns="0">
              <a:spAutoFit/>
            </a:bodyPr>
            <a:lstStyle/>
            <a:p>
              <a:pPr>
                <a:lnSpc>
                  <a:spcPts val="2754"/>
                </a:lnSpc>
              </a:pPr>
              <a:r>
                <a:rPr lang="en-US" sz="1967" spc="49">
                  <a:solidFill>
                    <a:srgbClr val="000000"/>
                  </a:solidFill>
                  <a:latin typeface="Poppins"/>
                </a:rPr>
                <a:t>Advisory Board Member</a:t>
              </a:r>
            </a:p>
          </p:txBody>
        </p:sp>
      </p:grpSp>
      <p:grpSp>
        <p:nvGrpSpPr>
          <p:cNvPr name="Group 30" id="30"/>
          <p:cNvGrpSpPr/>
          <p:nvPr/>
        </p:nvGrpSpPr>
        <p:grpSpPr>
          <a:xfrm rot="0">
            <a:off x="5553709" y="5830664"/>
            <a:ext cx="5293981" cy="720180"/>
            <a:chOff x="0" y="0"/>
            <a:chExt cx="7058642" cy="960240"/>
          </a:xfrm>
        </p:grpSpPr>
        <p:sp>
          <p:nvSpPr>
            <p:cNvPr name="TextBox 31" id="31"/>
            <p:cNvSpPr txBox="true"/>
            <p:nvPr/>
          </p:nvSpPr>
          <p:spPr>
            <a:xfrm rot="0">
              <a:off x="0" y="-66675"/>
              <a:ext cx="7058642" cy="550416"/>
            </a:xfrm>
            <a:prstGeom prst="rect">
              <a:avLst/>
            </a:prstGeom>
          </p:spPr>
          <p:txBody>
            <a:bodyPr anchor="t" rtlCol="false" tIns="0" lIns="0" bIns="0" rIns="0">
              <a:spAutoFit/>
            </a:bodyPr>
            <a:lstStyle/>
            <a:p>
              <a:pPr>
                <a:lnSpc>
                  <a:spcPts val="3353"/>
                </a:lnSpc>
              </a:pPr>
              <a:r>
                <a:rPr lang="en-US" sz="2395" spc="59">
                  <a:solidFill>
                    <a:srgbClr val="000000"/>
                  </a:solidFill>
                  <a:latin typeface="Poppins Bold"/>
                </a:rPr>
                <a:t>Jaylan Fisher</a:t>
              </a:r>
            </a:p>
          </p:txBody>
        </p:sp>
        <p:sp>
          <p:nvSpPr>
            <p:cNvPr name="TextBox 32" id="32"/>
            <p:cNvSpPr txBox="true"/>
            <p:nvPr/>
          </p:nvSpPr>
          <p:spPr>
            <a:xfrm rot="0">
              <a:off x="0" y="513498"/>
              <a:ext cx="7058642" cy="446742"/>
            </a:xfrm>
            <a:prstGeom prst="rect">
              <a:avLst/>
            </a:prstGeom>
          </p:spPr>
          <p:txBody>
            <a:bodyPr anchor="t" rtlCol="false" tIns="0" lIns="0" bIns="0" rIns="0">
              <a:spAutoFit/>
            </a:bodyPr>
            <a:lstStyle/>
            <a:p>
              <a:pPr>
                <a:lnSpc>
                  <a:spcPts val="2754"/>
                </a:lnSpc>
              </a:pPr>
              <a:r>
                <a:rPr lang="en-US" sz="1967" spc="49">
                  <a:solidFill>
                    <a:srgbClr val="000000"/>
                  </a:solidFill>
                  <a:latin typeface="Poppins"/>
                </a:rPr>
                <a:t>Advisory Board Member</a:t>
              </a:r>
            </a:p>
          </p:txBody>
        </p:sp>
      </p:grpSp>
      <p:grpSp>
        <p:nvGrpSpPr>
          <p:cNvPr name="Group 33" id="33"/>
          <p:cNvGrpSpPr/>
          <p:nvPr/>
        </p:nvGrpSpPr>
        <p:grpSpPr>
          <a:xfrm rot="0">
            <a:off x="12178422" y="3716649"/>
            <a:ext cx="5293981" cy="720180"/>
            <a:chOff x="0" y="0"/>
            <a:chExt cx="7058642" cy="960240"/>
          </a:xfrm>
        </p:grpSpPr>
        <p:sp>
          <p:nvSpPr>
            <p:cNvPr name="TextBox 34" id="34"/>
            <p:cNvSpPr txBox="true"/>
            <p:nvPr/>
          </p:nvSpPr>
          <p:spPr>
            <a:xfrm rot="0">
              <a:off x="0" y="-66675"/>
              <a:ext cx="7058642" cy="550416"/>
            </a:xfrm>
            <a:prstGeom prst="rect">
              <a:avLst/>
            </a:prstGeom>
          </p:spPr>
          <p:txBody>
            <a:bodyPr anchor="t" rtlCol="false" tIns="0" lIns="0" bIns="0" rIns="0">
              <a:spAutoFit/>
            </a:bodyPr>
            <a:lstStyle/>
            <a:p>
              <a:pPr>
                <a:lnSpc>
                  <a:spcPts val="3353"/>
                </a:lnSpc>
              </a:pPr>
              <a:r>
                <a:rPr lang="en-US" sz="2395" spc="59">
                  <a:solidFill>
                    <a:srgbClr val="000000"/>
                  </a:solidFill>
                  <a:latin typeface="Poppins Bold"/>
                </a:rPr>
                <a:t>David Anderson</a:t>
              </a:r>
            </a:p>
          </p:txBody>
        </p:sp>
        <p:sp>
          <p:nvSpPr>
            <p:cNvPr name="TextBox 35" id="35"/>
            <p:cNvSpPr txBox="true"/>
            <p:nvPr/>
          </p:nvSpPr>
          <p:spPr>
            <a:xfrm rot="0">
              <a:off x="0" y="513498"/>
              <a:ext cx="7058642" cy="446742"/>
            </a:xfrm>
            <a:prstGeom prst="rect">
              <a:avLst/>
            </a:prstGeom>
          </p:spPr>
          <p:txBody>
            <a:bodyPr anchor="t" rtlCol="false" tIns="0" lIns="0" bIns="0" rIns="0">
              <a:spAutoFit/>
            </a:bodyPr>
            <a:lstStyle/>
            <a:p>
              <a:pPr>
                <a:lnSpc>
                  <a:spcPts val="2754"/>
                </a:lnSpc>
              </a:pPr>
              <a:r>
                <a:rPr lang="en-US" sz="1967" spc="49">
                  <a:solidFill>
                    <a:srgbClr val="000000"/>
                  </a:solidFill>
                  <a:latin typeface="Poppins"/>
                </a:rPr>
                <a:t>Advisory Board Member</a:t>
              </a:r>
            </a:p>
          </p:txBody>
        </p:sp>
      </p:grpSp>
      <p:sp>
        <p:nvSpPr>
          <p:cNvPr name="Freeform 36" id="36"/>
          <p:cNvSpPr/>
          <p:nvPr/>
        </p:nvSpPr>
        <p:spPr>
          <a:xfrm flipH="false" flipV="false" rot="0">
            <a:off x="14179197" y="450087"/>
            <a:ext cx="3525842" cy="1999446"/>
          </a:xfrm>
          <a:custGeom>
            <a:avLst/>
            <a:gdLst/>
            <a:ahLst/>
            <a:cxnLst/>
            <a:rect r="r" b="b" t="t" l="l"/>
            <a:pathLst>
              <a:path h="1999446" w="3525842">
                <a:moveTo>
                  <a:pt x="0" y="0"/>
                </a:moveTo>
                <a:lnTo>
                  <a:pt x="3525842" y="0"/>
                </a:lnTo>
                <a:lnTo>
                  <a:pt x="3525842" y="1999446"/>
                </a:lnTo>
                <a:lnTo>
                  <a:pt x="0" y="1999446"/>
                </a:lnTo>
                <a:lnTo>
                  <a:pt x="0" y="0"/>
                </a:lnTo>
                <a:close/>
              </a:path>
            </a:pathLst>
          </a:custGeom>
          <a:blipFill>
            <a:blip r:embed="rId8"/>
            <a:stretch>
              <a:fillRect l="0" t="0" r="0" b="0"/>
            </a:stretch>
          </a:blipFill>
        </p:spPr>
      </p:sp>
      <p:sp>
        <p:nvSpPr>
          <p:cNvPr name="Freeform 37" id="37"/>
          <p:cNvSpPr/>
          <p:nvPr/>
        </p:nvSpPr>
        <p:spPr>
          <a:xfrm flipH="false" flipV="false" rot="0">
            <a:off x="8775991" y="-427572"/>
            <a:ext cx="11142144" cy="11142144"/>
          </a:xfrm>
          <a:custGeom>
            <a:avLst/>
            <a:gdLst/>
            <a:ahLst/>
            <a:cxnLst/>
            <a:rect r="r" b="b" t="t" l="l"/>
            <a:pathLst>
              <a:path h="11142144" w="11142144">
                <a:moveTo>
                  <a:pt x="0" y="0"/>
                </a:moveTo>
                <a:lnTo>
                  <a:pt x="11142145" y="0"/>
                </a:lnTo>
                <a:lnTo>
                  <a:pt x="11142145" y="11142144"/>
                </a:lnTo>
                <a:lnTo>
                  <a:pt x="0" y="11142144"/>
                </a:lnTo>
                <a:lnTo>
                  <a:pt x="0" y="0"/>
                </a:lnTo>
                <a:close/>
              </a:path>
            </a:pathLst>
          </a:custGeom>
          <a:blipFill>
            <a:blip r:embed="rId9">
              <a:alphaModFix amt="6000"/>
              <a:extLst>
                <a:ext uri="{96DAC541-7B7A-43D3-8B79-37D633B846F1}">
                  <asvg:svgBlip xmlns:asvg="http://schemas.microsoft.com/office/drawing/2016/SVG/main" r:embed="rId10"/>
                </a:ext>
              </a:extLst>
            </a:blip>
            <a:stretch>
              <a:fillRect l="0" t="0" r="0" b="0"/>
            </a:stretch>
          </a:blipFill>
        </p:spPr>
      </p:sp>
      <p:sp>
        <p:nvSpPr>
          <p:cNvPr name="Freeform 38" id="38"/>
          <p:cNvSpPr/>
          <p:nvPr/>
        </p:nvSpPr>
        <p:spPr>
          <a:xfrm flipH="false" flipV="false" rot="0">
            <a:off x="-2319075" y="-427572"/>
            <a:ext cx="11142144" cy="11142144"/>
          </a:xfrm>
          <a:custGeom>
            <a:avLst/>
            <a:gdLst/>
            <a:ahLst/>
            <a:cxnLst/>
            <a:rect r="r" b="b" t="t" l="l"/>
            <a:pathLst>
              <a:path h="11142144" w="11142144">
                <a:moveTo>
                  <a:pt x="0" y="0"/>
                </a:moveTo>
                <a:lnTo>
                  <a:pt x="11142144" y="0"/>
                </a:lnTo>
                <a:lnTo>
                  <a:pt x="11142144" y="11142144"/>
                </a:lnTo>
                <a:lnTo>
                  <a:pt x="0" y="11142144"/>
                </a:lnTo>
                <a:lnTo>
                  <a:pt x="0" y="0"/>
                </a:lnTo>
                <a:close/>
              </a:path>
            </a:pathLst>
          </a:custGeom>
          <a:blipFill>
            <a:blip r:embed="rId9">
              <a:alphaModFix amt="6000"/>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775991" y="-427572"/>
            <a:ext cx="11142144" cy="11142144"/>
          </a:xfrm>
          <a:custGeom>
            <a:avLst/>
            <a:gdLst/>
            <a:ahLst/>
            <a:cxnLst/>
            <a:rect r="r" b="b" t="t" l="l"/>
            <a:pathLst>
              <a:path h="11142144" w="11142144">
                <a:moveTo>
                  <a:pt x="0" y="0"/>
                </a:moveTo>
                <a:lnTo>
                  <a:pt x="11142145" y="0"/>
                </a:lnTo>
                <a:lnTo>
                  <a:pt x="11142145" y="11142144"/>
                </a:lnTo>
                <a:lnTo>
                  <a:pt x="0" y="11142144"/>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319075" y="-427572"/>
            <a:ext cx="11142144" cy="11142144"/>
          </a:xfrm>
          <a:custGeom>
            <a:avLst/>
            <a:gdLst/>
            <a:ahLst/>
            <a:cxnLst/>
            <a:rect r="r" b="b" t="t" l="l"/>
            <a:pathLst>
              <a:path h="11142144" w="11142144">
                <a:moveTo>
                  <a:pt x="0" y="0"/>
                </a:moveTo>
                <a:lnTo>
                  <a:pt x="11142144" y="0"/>
                </a:lnTo>
                <a:lnTo>
                  <a:pt x="11142144" y="11142144"/>
                </a:lnTo>
                <a:lnTo>
                  <a:pt x="0" y="11142144"/>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10892" y="4207272"/>
            <a:ext cx="18565403" cy="5039656"/>
            <a:chOff x="0" y="0"/>
            <a:chExt cx="4889653" cy="1327317"/>
          </a:xfrm>
        </p:grpSpPr>
        <p:sp>
          <p:nvSpPr>
            <p:cNvPr name="Freeform 5" id="5"/>
            <p:cNvSpPr/>
            <p:nvPr/>
          </p:nvSpPr>
          <p:spPr>
            <a:xfrm flipH="false" flipV="false" rot="0">
              <a:off x="0" y="0"/>
              <a:ext cx="4889653" cy="1327317"/>
            </a:xfrm>
            <a:custGeom>
              <a:avLst/>
              <a:gdLst/>
              <a:ahLst/>
              <a:cxnLst/>
              <a:rect r="r" b="b" t="t" l="l"/>
              <a:pathLst>
                <a:path h="1327317" w="4889653">
                  <a:moveTo>
                    <a:pt x="0" y="0"/>
                  </a:moveTo>
                  <a:lnTo>
                    <a:pt x="4889653" y="0"/>
                  </a:lnTo>
                  <a:lnTo>
                    <a:pt x="4889653" y="1327317"/>
                  </a:lnTo>
                  <a:lnTo>
                    <a:pt x="0" y="1327317"/>
                  </a:lnTo>
                  <a:close/>
                </a:path>
              </a:pathLst>
            </a:custGeom>
            <a:solidFill>
              <a:srgbClr val="065AAB"/>
            </a:solidFill>
          </p:spPr>
        </p:sp>
        <p:sp>
          <p:nvSpPr>
            <p:cNvPr name="TextBox 6" id="6"/>
            <p:cNvSpPr txBox="true"/>
            <p:nvPr/>
          </p:nvSpPr>
          <p:spPr>
            <a:xfrm>
              <a:off x="0" y="-66675"/>
              <a:ext cx="4889653" cy="1393992"/>
            </a:xfrm>
            <a:prstGeom prst="rect">
              <a:avLst/>
            </a:prstGeom>
          </p:spPr>
          <p:txBody>
            <a:bodyPr anchor="ctr" rtlCol="false" tIns="50800" lIns="50800" bIns="50800" rIns="50800"/>
            <a:lstStyle/>
            <a:p>
              <a:pPr algn="ctr">
                <a:lnSpc>
                  <a:spcPts val="3499"/>
                </a:lnSpc>
              </a:pPr>
            </a:p>
          </p:txBody>
        </p:sp>
      </p:grpSp>
      <p:sp>
        <p:nvSpPr>
          <p:cNvPr name="AutoShape 7" id="7"/>
          <p:cNvSpPr/>
          <p:nvPr/>
        </p:nvSpPr>
        <p:spPr>
          <a:xfrm rot="0">
            <a:off x="1028700" y="3816747"/>
            <a:ext cx="1551553" cy="0"/>
          </a:xfrm>
          <a:prstGeom prst="line">
            <a:avLst/>
          </a:prstGeom>
          <a:ln cap="flat" w="38100">
            <a:solidFill>
              <a:srgbClr val="FFFFFF"/>
            </a:solidFill>
            <a:prstDash val="solid"/>
            <a:headEnd type="none" len="sm" w="sm"/>
            <a:tailEnd type="none" len="sm" w="sm"/>
          </a:ln>
        </p:spPr>
      </p:sp>
      <p:sp>
        <p:nvSpPr>
          <p:cNvPr name="Freeform 8" id="8"/>
          <p:cNvSpPr/>
          <p:nvPr/>
        </p:nvSpPr>
        <p:spPr>
          <a:xfrm flipH="false" flipV="false" rot="0">
            <a:off x="8179631" y="4563855"/>
            <a:ext cx="815937" cy="815937"/>
          </a:xfrm>
          <a:custGeom>
            <a:avLst/>
            <a:gdLst/>
            <a:ahLst/>
            <a:cxnLst/>
            <a:rect r="r" b="b" t="t" l="l"/>
            <a:pathLst>
              <a:path h="815937" w="815937">
                <a:moveTo>
                  <a:pt x="0" y="0"/>
                </a:moveTo>
                <a:lnTo>
                  <a:pt x="815937" y="0"/>
                </a:lnTo>
                <a:lnTo>
                  <a:pt x="815937" y="815936"/>
                </a:lnTo>
                <a:lnTo>
                  <a:pt x="0" y="81593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8179631" y="5710283"/>
            <a:ext cx="815937" cy="815937"/>
          </a:xfrm>
          <a:custGeom>
            <a:avLst/>
            <a:gdLst/>
            <a:ahLst/>
            <a:cxnLst/>
            <a:rect r="r" b="b" t="t" l="l"/>
            <a:pathLst>
              <a:path h="815937" w="815937">
                <a:moveTo>
                  <a:pt x="0" y="0"/>
                </a:moveTo>
                <a:lnTo>
                  <a:pt x="815937" y="0"/>
                </a:lnTo>
                <a:lnTo>
                  <a:pt x="815937" y="815937"/>
                </a:lnTo>
                <a:lnTo>
                  <a:pt x="0" y="81593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8179631" y="8040680"/>
            <a:ext cx="815937" cy="815937"/>
          </a:xfrm>
          <a:custGeom>
            <a:avLst/>
            <a:gdLst/>
            <a:ahLst/>
            <a:cxnLst/>
            <a:rect r="r" b="b" t="t" l="l"/>
            <a:pathLst>
              <a:path h="815937" w="815937">
                <a:moveTo>
                  <a:pt x="0" y="0"/>
                </a:moveTo>
                <a:lnTo>
                  <a:pt x="815937" y="0"/>
                </a:lnTo>
                <a:lnTo>
                  <a:pt x="815937" y="815937"/>
                </a:lnTo>
                <a:lnTo>
                  <a:pt x="0" y="81593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3615764" y="4207272"/>
            <a:ext cx="3392752" cy="5051028"/>
          </a:xfrm>
          <a:custGeom>
            <a:avLst/>
            <a:gdLst/>
            <a:ahLst/>
            <a:cxnLst/>
            <a:rect r="r" b="b" t="t" l="l"/>
            <a:pathLst>
              <a:path h="5051028" w="3392752">
                <a:moveTo>
                  <a:pt x="0" y="0"/>
                </a:moveTo>
                <a:lnTo>
                  <a:pt x="3392752" y="0"/>
                </a:lnTo>
                <a:lnTo>
                  <a:pt x="3392752" y="5051028"/>
                </a:lnTo>
                <a:lnTo>
                  <a:pt x="0" y="5051028"/>
                </a:lnTo>
                <a:lnTo>
                  <a:pt x="0" y="0"/>
                </a:lnTo>
                <a:close/>
              </a:path>
            </a:pathLst>
          </a:custGeom>
          <a:blipFill>
            <a:blip r:embed="rId10"/>
            <a:stretch>
              <a:fillRect l="0" t="-754" r="0" b="0"/>
            </a:stretch>
          </a:blipFill>
        </p:spPr>
      </p:sp>
      <p:sp>
        <p:nvSpPr>
          <p:cNvPr name="Freeform 12" id="12"/>
          <p:cNvSpPr/>
          <p:nvPr/>
        </p:nvSpPr>
        <p:spPr>
          <a:xfrm flipH="false" flipV="false" rot="0">
            <a:off x="8179631" y="6898840"/>
            <a:ext cx="853477" cy="853477"/>
          </a:xfrm>
          <a:custGeom>
            <a:avLst/>
            <a:gdLst/>
            <a:ahLst/>
            <a:cxnLst/>
            <a:rect r="r" b="b" t="t" l="l"/>
            <a:pathLst>
              <a:path h="853477" w="853477">
                <a:moveTo>
                  <a:pt x="0" y="0"/>
                </a:moveTo>
                <a:lnTo>
                  <a:pt x="853477" y="0"/>
                </a:lnTo>
                <a:lnTo>
                  <a:pt x="853477" y="853477"/>
                </a:lnTo>
                <a:lnTo>
                  <a:pt x="0" y="85347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3" id="13"/>
          <p:cNvSpPr txBox="true"/>
          <p:nvPr/>
        </p:nvSpPr>
        <p:spPr>
          <a:xfrm rot="0">
            <a:off x="547995" y="2648515"/>
            <a:ext cx="14719620" cy="987257"/>
          </a:xfrm>
          <a:prstGeom prst="rect">
            <a:avLst/>
          </a:prstGeom>
        </p:spPr>
        <p:txBody>
          <a:bodyPr anchor="t" rtlCol="false" tIns="0" lIns="0" bIns="0" rIns="0">
            <a:spAutoFit/>
          </a:bodyPr>
          <a:lstStyle/>
          <a:p>
            <a:pPr>
              <a:lnSpc>
                <a:spcPts val="6995"/>
              </a:lnSpc>
            </a:pPr>
            <a:r>
              <a:rPr lang="en-US" sz="6995">
                <a:solidFill>
                  <a:srgbClr val="ED1263"/>
                </a:solidFill>
                <a:latin typeface="Poppins Bold"/>
              </a:rPr>
              <a:t>THANK YOU FOR YOUR TIME!</a:t>
            </a:r>
          </a:p>
        </p:txBody>
      </p:sp>
      <p:sp>
        <p:nvSpPr>
          <p:cNvPr name="TextBox 14" id="14"/>
          <p:cNvSpPr txBox="true"/>
          <p:nvPr/>
        </p:nvSpPr>
        <p:spPr>
          <a:xfrm rot="0">
            <a:off x="547995" y="2130990"/>
            <a:ext cx="5762335" cy="441325"/>
          </a:xfrm>
          <a:prstGeom prst="rect">
            <a:avLst/>
          </a:prstGeom>
        </p:spPr>
        <p:txBody>
          <a:bodyPr anchor="t" rtlCol="false" tIns="0" lIns="0" bIns="0" rIns="0">
            <a:spAutoFit/>
          </a:bodyPr>
          <a:lstStyle/>
          <a:p>
            <a:pPr>
              <a:lnSpc>
                <a:spcPts val="3499"/>
              </a:lnSpc>
            </a:pPr>
            <a:r>
              <a:rPr lang="en-US" sz="2499">
                <a:solidFill>
                  <a:srgbClr val="000000"/>
                </a:solidFill>
                <a:latin typeface="Poppins Bold"/>
              </a:rPr>
              <a:t>WE’D LOVE TO CONNECT WITH YOU!</a:t>
            </a:r>
          </a:p>
        </p:txBody>
      </p:sp>
      <p:sp>
        <p:nvSpPr>
          <p:cNvPr name="TextBox 15" id="15"/>
          <p:cNvSpPr txBox="true"/>
          <p:nvPr/>
        </p:nvSpPr>
        <p:spPr>
          <a:xfrm rot="0">
            <a:off x="9268833" y="4928645"/>
            <a:ext cx="2721572" cy="406766"/>
          </a:xfrm>
          <a:prstGeom prst="rect">
            <a:avLst/>
          </a:prstGeom>
        </p:spPr>
        <p:txBody>
          <a:bodyPr anchor="t" rtlCol="false" tIns="0" lIns="0" bIns="0" rIns="0">
            <a:spAutoFit/>
          </a:bodyPr>
          <a:lstStyle/>
          <a:p>
            <a:pPr algn="just">
              <a:lnSpc>
                <a:spcPts val="3142"/>
              </a:lnSpc>
              <a:spcBef>
                <a:spcPct val="0"/>
              </a:spcBef>
            </a:pPr>
            <a:r>
              <a:rPr lang="en-US" sz="2244" spc="-44">
                <a:solidFill>
                  <a:srgbClr val="FFFFFF"/>
                </a:solidFill>
                <a:latin typeface="Poppins"/>
              </a:rPr>
              <a:t>855-732-5323</a:t>
            </a:r>
          </a:p>
        </p:txBody>
      </p:sp>
      <p:sp>
        <p:nvSpPr>
          <p:cNvPr name="TextBox 16" id="16"/>
          <p:cNvSpPr txBox="true"/>
          <p:nvPr/>
        </p:nvSpPr>
        <p:spPr>
          <a:xfrm rot="0">
            <a:off x="9268833" y="6099538"/>
            <a:ext cx="5025647" cy="406766"/>
          </a:xfrm>
          <a:prstGeom prst="rect">
            <a:avLst/>
          </a:prstGeom>
        </p:spPr>
        <p:txBody>
          <a:bodyPr anchor="t" rtlCol="false" tIns="0" lIns="0" bIns="0" rIns="0">
            <a:spAutoFit/>
          </a:bodyPr>
          <a:lstStyle/>
          <a:p>
            <a:pPr algn="just">
              <a:lnSpc>
                <a:spcPts val="3142"/>
              </a:lnSpc>
              <a:spcBef>
                <a:spcPct val="0"/>
              </a:spcBef>
            </a:pPr>
            <a:r>
              <a:rPr lang="en-US" sz="2244" spc="-44">
                <a:solidFill>
                  <a:srgbClr val="FFFFFF"/>
                </a:solidFill>
                <a:latin typeface="Poppins"/>
              </a:rPr>
              <a:t>trainininginfo@sealeadersinc.com</a:t>
            </a:r>
          </a:p>
        </p:txBody>
      </p:sp>
      <p:sp>
        <p:nvSpPr>
          <p:cNvPr name="TextBox 17" id="17"/>
          <p:cNvSpPr txBox="true"/>
          <p:nvPr/>
        </p:nvSpPr>
        <p:spPr>
          <a:xfrm rot="0">
            <a:off x="9268833" y="4487655"/>
            <a:ext cx="2721572" cy="465568"/>
          </a:xfrm>
          <a:prstGeom prst="rect">
            <a:avLst/>
          </a:prstGeom>
        </p:spPr>
        <p:txBody>
          <a:bodyPr anchor="t" rtlCol="false" tIns="0" lIns="0" bIns="0" rIns="0">
            <a:spAutoFit/>
          </a:bodyPr>
          <a:lstStyle/>
          <a:p>
            <a:pPr algn="just">
              <a:lnSpc>
                <a:spcPts val="3576"/>
              </a:lnSpc>
              <a:spcBef>
                <a:spcPct val="0"/>
              </a:spcBef>
            </a:pPr>
            <a:r>
              <a:rPr lang="en-US" sz="2554" spc="-51">
                <a:solidFill>
                  <a:srgbClr val="FFFFFF"/>
                </a:solidFill>
                <a:latin typeface="Poppins Bold"/>
              </a:rPr>
              <a:t>Phone Number</a:t>
            </a:r>
          </a:p>
        </p:txBody>
      </p:sp>
      <p:sp>
        <p:nvSpPr>
          <p:cNvPr name="TextBox 18" id="18"/>
          <p:cNvSpPr txBox="true"/>
          <p:nvPr/>
        </p:nvSpPr>
        <p:spPr>
          <a:xfrm rot="0">
            <a:off x="9268833" y="5654980"/>
            <a:ext cx="2721572" cy="465568"/>
          </a:xfrm>
          <a:prstGeom prst="rect">
            <a:avLst/>
          </a:prstGeom>
        </p:spPr>
        <p:txBody>
          <a:bodyPr anchor="t" rtlCol="false" tIns="0" lIns="0" bIns="0" rIns="0">
            <a:spAutoFit/>
          </a:bodyPr>
          <a:lstStyle/>
          <a:p>
            <a:pPr algn="just">
              <a:lnSpc>
                <a:spcPts val="3576"/>
              </a:lnSpc>
              <a:spcBef>
                <a:spcPct val="0"/>
              </a:spcBef>
            </a:pPr>
            <a:r>
              <a:rPr lang="en-US" sz="2554" spc="-51">
                <a:solidFill>
                  <a:srgbClr val="FFFFFF"/>
                </a:solidFill>
                <a:latin typeface="Poppins Bold"/>
              </a:rPr>
              <a:t>Email Address</a:t>
            </a:r>
          </a:p>
        </p:txBody>
      </p:sp>
      <p:sp>
        <p:nvSpPr>
          <p:cNvPr name="TextBox 19" id="19"/>
          <p:cNvSpPr txBox="true"/>
          <p:nvPr/>
        </p:nvSpPr>
        <p:spPr>
          <a:xfrm rot="0">
            <a:off x="9306373" y="8470065"/>
            <a:ext cx="6421355" cy="406766"/>
          </a:xfrm>
          <a:prstGeom prst="rect">
            <a:avLst/>
          </a:prstGeom>
        </p:spPr>
        <p:txBody>
          <a:bodyPr anchor="t" rtlCol="false" tIns="0" lIns="0" bIns="0" rIns="0">
            <a:spAutoFit/>
          </a:bodyPr>
          <a:lstStyle/>
          <a:p>
            <a:pPr algn="just">
              <a:lnSpc>
                <a:spcPts val="3142"/>
              </a:lnSpc>
              <a:spcBef>
                <a:spcPct val="0"/>
              </a:spcBef>
            </a:pPr>
            <a:r>
              <a:rPr lang="en-US" sz="2244" spc="-44">
                <a:solidFill>
                  <a:srgbClr val="FFFFFF"/>
                </a:solidFill>
                <a:latin typeface="Poppins"/>
              </a:rPr>
              <a:t>PO Box 361324 I</a:t>
            </a:r>
            <a:r>
              <a:rPr lang="en-US" sz="2244" spc="-44">
                <a:solidFill>
                  <a:srgbClr val="FFFFFF"/>
                </a:solidFill>
                <a:latin typeface="Poppins"/>
              </a:rPr>
              <a:t>ndianapolis, IN 46236</a:t>
            </a:r>
          </a:p>
        </p:txBody>
      </p:sp>
      <p:sp>
        <p:nvSpPr>
          <p:cNvPr name="TextBox 20" id="20"/>
          <p:cNvSpPr txBox="true"/>
          <p:nvPr/>
        </p:nvSpPr>
        <p:spPr>
          <a:xfrm rot="0">
            <a:off x="9306373" y="7975922"/>
            <a:ext cx="2881933" cy="465568"/>
          </a:xfrm>
          <a:prstGeom prst="rect">
            <a:avLst/>
          </a:prstGeom>
        </p:spPr>
        <p:txBody>
          <a:bodyPr anchor="t" rtlCol="false" tIns="0" lIns="0" bIns="0" rIns="0">
            <a:spAutoFit/>
          </a:bodyPr>
          <a:lstStyle/>
          <a:p>
            <a:pPr algn="just">
              <a:lnSpc>
                <a:spcPts val="3576"/>
              </a:lnSpc>
              <a:spcBef>
                <a:spcPct val="0"/>
              </a:spcBef>
            </a:pPr>
            <a:r>
              <a:rPr lang="en-US" sz="2554" spc="-51">
                <a:solidFill>
                  <a:srgbClr val="FFFFFF"/>
                </a:solidFill>
                <a:latin typeface="Poppins Bold"/>
              </a:rPr>
              <a:t>Address</a:t>
            </a:r>
          </a:p>
        </p:txBody>
      </p:sp>
      <p:sp>
        <p:nvSpPr>
          <p:cNvPr name="TextBox 21" id="21"/>
          <p:cNvSpPr txBox="true"/>
          <p:nvPr/>
        </p:nvSpPr>
        <p:spPr>
          <a:xfrm rot="0">
            <a:off x="9245331" y="7314941"/>
            <a:ext cx="5441206" cy="406766"/>
          </a:xfrm>
          <a:prstGeom prst="rect">
            <a:avLst/>
          </a:prstGeom>
        </p:spPr>
        <p:txBody>
          <a:bodyPr anchor="t" rtlCol="false" tIns="0" lIns="0" bIns="0" rIns="0">
            <a:spAutoFit/>
          </a:bodyPr>
          <a:lstStyle/>
          <a:p>
            <a:pPr algn="just">
              <a:lnSpc>
                <a:spcPts val="3142"/>
              </a:lnSpc>
              <a:spcBef>
                <a:spcPct val="0"/>
              </a:spcBef>
            </a:pPr>
            <a:r>
              <a:rPr lang="en-US" sz="2244" spc="-44" u="sng">
                <a:solidFill>
                  <a:srgbClr val="FFFFFF"/>
                </a:solidFill>
                <a:latin typeface="Poppins"/>
                <a:hlinkClick r:id="rId13" tooltip="https://www.sealeadersinc.com"/>
              </a:rPr>
              <a:t>www.sealeadersinc.com</a:t>
            </a:r>
          </a:p>
        </p:txBody>
      </p:sp>
      <p:sp>
        <p:nvSpPr>
          <p:cNvPr name="TextBox 22" id="22"/>
          <p:cNvSpPr txBox="true"/>
          <p:nvPr/>
        </p:nvSpPr>
        <p:spPr>
          <a:xfrm rot="0">
            <a:off x="9245331" y="6822640"/>
            <a:ext cx="2881933" cy="465568"/>
          </a:xfrm>
          <a:prstGeom prst="rect">
            <a:avLst/>
          </a:prstGeom>
        </p:spPr>
        <p:txBody>
          <a:bodyPr anchor="t" rtlCol="false" tIns="0" lIns="0" bIns="0" rIns="0">
            <a:spAutoFit/>
          </a:bodyPr>
          <a:lstStyle/>
          <a:p>
            <a:pPr algn="just">
              <a:lnSpc>
                <a:spcPts val="3576"/>
              </a:lnSpc>
              <a:spcBef>
                <a:spcPct val="0"/>
              </a:spcBef>
            </a:pPr>
            <a:r>
              <a:rPr lang="en-US" sz="2554" spc="-51">
                <a:solidFill>
                  <a:srgbClr val="FFFFFF"/>
                </a:solidFill>
                <a:latin typeface="Poppins Bold"/>
              </a:rPr>
              <a:t>Our Website</a:t>
            </a:r>
          </a:p>
        </p:txBody>
      </p:sp>
      <p:sp>
        <p:nvSpPr>
          <p:cNvPr name="TextBox 23" id="23"/>
          <p:cNvSpPr txBox="true"/>
          <p:nvPr/>
        </p:nvSpPr>
        <p:spPr>
          <a:xfrm rot="0">
            <a:off x="547995" y="5290712"/>
            <a:ext cx="3067769" cy="1254125"/>
          </a:xfrm>
          <a:prstGeom prst="rect">
            <a:avLst/>
          </a:prstGeom>
        </p:spPr>
        <p:txBody>
          <a:bodyPr anchor="t" rtlCol="false" tIns="0" lIns="0" bIns="0" rIns="0">
            <a:spAutoFit/>
          </a:bodyPr>
          <a:lstStyle/>
          <a:p>
            <a:pPr>
              <a:lnSpc>
                <a:spcPts val="4900"/>
              </a:lnSpc>
            </a:pPr>
            <a:r>
              <a:rPr lang="en-US" sz="3500">
                <a:solidFill>
                  <a:srgbClr val="FFFFFF"/>
                </a:solidFill>
                <a:latin typeface="Poppins Bold"/>
              </a:rPr>
              <a:t>Jennica </a:t>
            </a:r>
          </a:p>
          <a:p>
            <a:pPr>
              <a:lnSpc>
                <a:spcPts val="4900"/>
              </a:lnSpc>
            </a:pPr>
            <a:r>
              <a:rPr lang="en-US" sz="3500">
                <a:solidFill>
                  <a:srgbClr val="FFFFFF"/>
                </a:solidFill>
                <a:latin typeface="Poppins Bold"/>
              </a:rPr>
              <a:t>Anderson</a:t>
            </a:r>
          </a:p>
        </p:txBody>
      </p:sp>
      <p:sp>
        <p:nvSpPr>
          <p:cNvPr name="TextBox 24" id="24"/>
          <p:cNvSpPr txBox="true"/>
          <p:nvPr/>
        </p:nvSpPr>
        <p:spPr>
          <a:xfrm rot="0">
            <a:off x="547995" y="6669950"/>
            <a:ext cx="2468056" cy="711030"/>
          </a:xfrm>
          <a:prstGeom prst="rect">
            <a:avLst/>
          </a:prstGeom>
        </p:spPr>
        <p:txBody>
          <a:bodyPr anchor="t" rtlCol="false" tIns="0" lIns="0" bIns="0" rIns="0">
            <a:spAutoFit/>
          </a:bodyPr>
          <a:lstStyle/>
          <a:p>
            <a:pPr>
              <a:lnSpc>
                <a:spcPts val="2815"/>
              </a:lnSpc>
            </a:pPr>
            <a:r>
              <a:rPr lang="en-US" sz="2011">
                <a:solidFill>
                  <a:srgbClr val="FFFFFF"/>
                </a:solidFill>
                <a:latin typeface="Poppins"/>
              </a:rPr>
              <a:t>Founder</a:t>
            </a:r>
          </a:p>
          <a:p>
            <a:pPr>
              <a:lnSpc>
                <a:spcPts val="2815"/>
              </a:lnSpc>
            </a:pPr>
            <a:r>
              <a:rPr lang="en-US" sz="2011">
                <a:solidFill>
                  <a:srgbClr val="FFFFFF"/>
                </a:solidFill>
                <a:latin typeface="Poppins"/>
              </a:rPr>
              <a:t>S.E.A. Leaders, Inc.</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148335" y="-427572"/>
            <a:ext cx="11142144" cy="11142144"/>
          </a:xfrm>
          <a:custGeom>
            <a:avLst/>
            <a:gdLst/>
            <a:ahLst/>
            <a:cxnLst/>
            <a:rect r="r" b="b" t="t" l="l"/>
            <a:pathLst>
              <a:path h="11142144" w="11142144">
                <a:moveTo>
                  <a:pt x="0" y="0"/>
                </a:moveTo>
                <a:lnTo>
                  <a:pt x="11142144" y="0"/>
                </a:lnTo>
                <a:lnTo>
                  <a:pt x="11142144" y="11142144"/>
                </a:lnTo>
                <a:lnTo>
                  <a:pt x="0" y="11142144"/>
                </a:lnTo>
                <a:lnTo>
                  <a:pt x="0" y="0"/>
                </a:lnTo>
                <a:close/>
              </a:path>
            </a:pathLst>
          </a:custGeom>
          <a:blipFill>
            <a:blip r:embed="rId2">
              <a:alphaModFix amt="7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775991" y="-427572"/>
            <a:ext cx="11142144" cy="11142144"/>
          </a:xfrm>
          <a:custGeom>
            <a:avLst/>
            <a:gdLst/>
            <a:ahLst/>
            <a:cxnLst/>
            <a:rect r="r" b="b" t="t" l="l"/>
            <a:pathLst>
              <a:path h="11142144" w="11142144">
                <a:moveTo>
                  <a:pt x="0" y="0"/>
                </a:moveTo>
                <a:lnTo>
                  <a:pt x="11142145" y="0"/>
                </a:lnTo>
                <a:lnTo>
                  <a:pt x="11142145" y="11142144"/>
                </a:lnTo>
                <a:lnTo>
                  <a:pt x="0" y="11142144"/>
                </a:lnTo>
                <a:lnTo>
                  <a:pt x="0" y="0"/>
                </a:lnTo>
                <a:close/>
              </a:path>
            </a:pathLst>
          </a:custGeom>
          <a:blipFill>
            <a:blip r:embed="rId2">
              <a:alphaModFix amt="7999"/>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4647525" y="2368402"/>
            <a:ext cx="8992949" cy="6630556"/>
            <a:chOff x="0" y="0"/>
            <a:chExt cx="11990599" cy="8840742"/>
          </a:xfrm>
        </p:grpSpPr>
        <p:pic>
          <p:nvPicPr>
            <p:cNvPr name="Picture 5" id="5">
              <a:hlinkClick action="ppaction://media"/>
            </p:cNvPr>
            <p:cNvPicPr>
              <a:picLocks noChangeAspect="true"/>
            </p:cNvPicPr>
            <p:nvPr>
              <a:videoFile r:link="rId5"/>
              <p:extLst>
                <p:ext uri="{DAA4B4D4-6D71-4841-9C94-3DE7FCFB9230}">
                  <p14:media xmlns:p14="http://schemas.microsoft.com/office/powerpoint/2010/main" r:embed="rId6"/>
                </p:ext>
              </p:extLst>
            </p:nvPr>
          </p:nvPicPr>
          <p:blipFill>
            <a:blip r:embed="rId4"/>
            <a:srcRect l="11854" t="0" r="11854" b="0"/>
            <a:stretch>
              <a:fillRect/>
            </a:stretch>
          </p:blipFill>
          <p:spPr>
            <a:xfrm flipH="false" flipV="false">
              <a:off x="0" y="0"/>
              <a:ext cx="11990599" cy="8840742"/>
            </a:xfrm>
            <a:prstGeom prst="rect">
              <a:avLst/>
            </a:prstGeom>
          </p:spPr>
        </p:pic>
      </p:grpSp>
      <p:grpSp>
        <p:nvGrpSpPr>
          <p:cNvPr name="Group 6" id="6"/>
          <p:cNvGrpSpPr/>
          <p:nvPr/>
        </p:nvGrpSpPr>
        <p:grpSpPr>
          <a:xfrm rot="0">
            <a:off x="0" y="8223450"/>
            <a:ext cx="2069700" cy="2069700"/>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065AAB"/>
            </a:solidFill>
          </p:spPr>
        </p:sp>
        <p:sp>
          <p:nvSpPr>
            <p:cNvPr name="TextBox 8" id="8"/>
            <p:cNvSpPr txBox="true"/>
            <p:nvPr/>
          </p:nvSpPr>
          <p:spPr>
            <a:xfrm>
              <a:off x="0" y="-57150"/>
              <a:ext cx="812800" cy="869950"/>
            </a:xfrm>
            <a:prstGeom prst="rect">
              <a:avLst/>
            </a:prstGeom>
          </p:spPr>
          <p:txBody>
            <a:bodyPr anchor="ctr" rtlCol="false" tIns="50800" lIns="50800" bIns="50800" rIns="50800"/>
            <a:lstStyle/>
            <a:p>
              <a:pPr algn="ctr">
                <a:lnSpc>
                  <a:spcPts val="3220"/>
                </a:lnSpc>
              </a:pPr>
            </a:p>
          </p:txBody>
        </p:sp>
      </p:grpSp>
      <p:sp>
        <p:nvSpPr>
          <p:cNvPr name="TextBox 9" id="9"/>
          <p:cNvSpPr txBox="true"/>
          <p:nvPr/>
        </p:nvSpPr>
        <p:spPr>
          <a:xfrm rot="0">
            <a:off x="898243" y="228600"/>
            <a:ext cx="16718964" cy="1514475"/>
          </a:xfrm>
          <a:prstGeom prst="rect">
            <a:avLst/>
          </a:prstGeom>
        </p:spPr>
        <p:txBody>
          <a:bodyPr anchor="t" rtlCol="false" tIns="0" lIns="0" bIns="0" rIns="0">
            <a:spAutoFit/>
          </a:bodyPr>
          <a:lstStyle/>
          <a:p>
            <a:pPr>
              <a:lnSpc>
                <a:spcPts val="11319"/>
              </a:lnSpc>
            </a:pPr>
            <a:r>
              <a:rPr lang="en-US" sz="9433">
                <a:solidFill>
                  <a:srgbClr val="ED1263"/>
                </a:solidFill>
                <a:latin typeface="Poppins Bold"/>
              </a:rPr>
              <a:t>A Message From The Team</a:t>
            </a:r>
          </a:p>
        </p:txBody>
      </p:sp>
    </p:spTree>
  </p:cSld>
  <p:clrMapOvr>
    <a:masterClrMapping/>
  </p:clrMapOvr>
  <p:timing>
    <p:tnLst>
      <p:par>
        <p:cTn dur="indefinite" restart="never" nodeType="tmRoot">
          <p:childTnLst>
            <p:video>
              <p:cMediaNode vol="100000">
                <p:cTn fill="hold" display="false">
                  <p:stCondLst>
                    <p:cond delay="indefinite"/>
                  </p:stCondLst>
                </p:cTn>
                <p:tgtEl>
                  <p:spTgt spid="5"/>
                </p:tgtEl>
              </p:cMediaNode>
            </p:video>
          </p:childTnLst>
        </p:cTn>
      </p:par>
    </p:tnLst>
  </p:timing>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4710513" y="424075"/>
            <a:ext cx="13781131" cy="4890563"/>
            <a:chOff x="0" y="0"/>
            <a:chExt cx="3629598" cy="1288050"/>
          </a:xfrm>
        </p:grpSpPr>
        <p:sp>
          <p:nvSpPr>
            <p:cNvPr name="Freeform 4" id="4"/>
            <p:cNvSpPr/>
            <p:nvPr/>
          </p:nvSpPr>
          <p:spPr>
            <a:xfrm flipH="false" flipV="false" rot="0">
              <a:off x="0" y="0"/>
              <a:ext cx="3629598" cy="1288049"/>
            </a:xfrm>
            <a:custGeom>
              <a:avLst/>
              <a:gdLst/>
              <a:ahLst/>
              <a:cxnLst/>
              <a:rect r="r" b="b" t="t" l="l"/>
              <a:pathLst>
                <a:path h="1288049" w="3629598">
                  <a:moveTo>
                    <a:pt x="0" y="0"/>
                  </a:moveTo>
                  <a:lnTo>
                    <a:pt x="3629598" y="0"/>
                  </a:lnTo>
                  <a:lnTo>
                    <a:pt x="3629598" y="1288049"/>
                  </a:lnTo>
                  <a:lnTo>
                    <a:pt x="0" y="1288049"/>
                  </a:lnTo>
                  <a:close/>
                </a:path>
              </a:pathLst>
            </a:custGeom>
            <a:solidFill>
              <a:srgbClr val="ED1263"/>
            </a:solidFill>
          </p:spPr>
        </p:sp>
        <p:sp>
          <p:nvSpPr>
            <p:cNvPr name="TextBox 5" id="5"/>
            <p:cNvSpPr txBox="true"/>
            <p:nvPr/>
          </p:nvSpPr>
          <p:spPr>
            <a:xfrm>
              <a:off x="0" y="-66675"/>
              <a:ext cx="3629598" cy="1354725"/>
            </a:xfrm>
            <a:prstGeom prst="rect">
              <a:avLst/>
            </a:prstGeom>
          </p:spPr>
          <p:txBody>
            <a:bodyPr anchor="ctr" rtlCol="false" tIns="50800" lIns="50800" bIns="50800" rIns="50800"/>
            <a:lstStyle/>
            <a:p>
              <a:pPr algn="ctr">
                <a:lnSpc>
                  <a:spcPts val="3499"/>
                </a:lnSpc>
              </a:pPr>
            </a:p>
          </p:txBody>
        </p:sp>
      </p:grpSp>
      <p:grpSp>
        <p:nvGrpSpPr>
          <p:cNvPr name="Group 6" id="6"/>
          <p:cNvGrpSpPr/>
          <p:nvPr/>
        </p:nvGrpSpPr>
        <p:grpSpPr>
          <a:xfrm rot="0">
            <a:off x="0" y="0"/>
            <a:ext cx="4738038" cy="5314638"/>
            <a:chOff x="0" y="0"/>
            <a:chExt cx="6317384" cy="7086184"/>
          </a:xfrm>
        </p:grpSpPr>
        <p:pic>
          <p:nvPicPr>
            <p:cNvPr name="Picture 7" id="7"/>
            <p:cNvPicPr>
              <a:picLocks noChangeAspect="true"/>
            </p:cNvPicPr>
            <p:nvPr/>
          </p:nvPicPr>
          <p:blipFill>
            <a:blip r:embed="rId3"/>
            <a:srcRect l="5087" t="0" r="5087" b="0"/>
            <a:stretch>
              <a:fillRect/>
            </a:stretch>
          </p:blipFill>
          <p:spPr>
            <a:xfrm flipH="false" flipV="false">
              <a:off x="0" y="0"/>
              <a:ext cx="6317384" cy="7086184"/>
            </a:xfrm>
            <a:prstGeom prst="rect">
              <a:avLst/>
            </a:prstGeom>
          </p:spPr>
        </p:pic>
      </p:grpSp>
      <p:grpSp>
        <p:nvGrpSpPr>
          <p:cNvPr name="Group 8" id="8"/>
          <p:cNvGrpSpPr/>
          <p:nvPr/>
        </p:nvGrpSpPr>
        <p:grpSpPr>
          <a:xfrm rot="0">
            <a:off x="13549962" y="5143500"/>
            <a:ext cx="4738038" cy="5143500"/>
            <a:chOff x="0" y="0"/>
            <a:chExt cx="6317384" cy="6858000"/>
          </a:xfrm>
        </p:grpSpPr>
        <p:pic>
          <p:nvPicPr>
            <p:cNvPr name="Picture 9" id="9"/>
            <p:cNvPicPr>
              <a:picLocks noChangeAspect="true"/>
            </p:cNvPicPr>
            <p:nvPr/>
          </p:nvPicPr>
          <p:blipFill>
            <a:blip r:embed="rId4"/>
            <a:srcRect l="0" t="9290" r="0" b="9290"/>
            <a:stretch>
              <a:fillRect/>
            </a:stretch>
          </p:blipFill>
          <p:spPr>
            <a:xfrm flipH="false" flipV="false">
              <a:off x="0" y="0"/>
              <a:ext cx="6317384" cy="6858000"/>
            </a:xfrm>
            <a:prstGeom prst="rect">
              <a:avLst/>
            </a:prstGeom>
          </p:spPr>
        </p:pic>
      </p:grpSp>
      <p:sp>
        <p:nvSpPr>
          <p:cNvPr name="TextBox 10" id="10"/>
          <p:cNvSpPr txBox="true"/>
          <p:nvPr/>
        </p:nvSpPr>
        <p:spPr>
          <a:xfrm rot="0">
            <a:off x="5116645" y="725854"/>
            <a:ext cx="7575114" cy="921819"/>
          </a:xfrm>
          <a:prstGeom prst="rect">
            <a:avLst/>
          </a:prstGeom>
        </p:spPr>
        <p:txBody>
          <a:bodyPr anchor="t" rtlCol="false" tIns="0" lIns="0" bIns="0" rIns="0">
            <a:spAutoFit/>
          </a:bodyPr>
          <a:lstStyle/>
          <a:p>
            <a:pPr algn="just">
              <a:lnSpc>
                <a:spcPts val="7126"/>
              </a:lnSpc>
            </a:pPr>
            <a:r>
              <a:rPr lang="en-US" sz="5090">
                <a:solidFill>
                  <a:srgbClr val="FFFFFF"/>
                </a:solidFill>
                <a:latin typeface="Poppins Bold"/>
              </a:rPr>
              <a:t>ABOUT US: OUR VISION</a:t>
            </a:r>
          </a:p>
        </p:txBody>
      </p:sp>
      <p:sp>
        <p:nvSpPr>
          <p:cNvPr name="TextBox 11" id="11"/>
          <p:cNvSpPr txBox="true"/>
          <p:nvPr/>
        </p:nvSpPr>
        <p:spPr>
          <a:xfrm rot="0">
            <a:off x="5116645" y="1722887"/>
            <a:ext cx="13000671" cy="3125338"/>
          </a:xfrm>
          <a:prstGeom prst="rect">
            <a:avLst/>
          </a:prstGeom>
        </p:spPr>
        <p:txBody>
          <a:bodyPr anchor="t" rtlCol="false" tIns="0" lIns="0" bIns="0" rIns="0">
            <a:spAutoFit/>
          </a:bodyPr>
          <a:lstStyle/>
          <a:p>
            <a:pPr>
              <a:lnSpc>
                <a:spcPts val="3079"/>
              </a:lnSpc>
            </a:pPr>
            <a:r>
              <a:rPr lang="en-US" sz="2199">
                <a:solidFill>
                  <a:srgbClr val="FFFFFF"/>
                </a:solidFill>
                <a:latin typeface="Poppins"/>
              </a:rPr>
              <a:t>Our vision is to create an unparalleled conference experience where beauty</a:t>
            </a:r>
          </a:p>
          <a:p>
            <a:pPr>
              <a:lnSpc>
                <a:spcPts val="3079"/>
              </a:lnSpc>
            </a:pPr>
            <a:r>
              <a:rPr lang="en-US" sz="2199">
                <a:solidFill>
                  <a:srgbClr val="FFFFFF"/>
                </a:solidFill>
                <a:latin typeface="Poppins"/>
              </a:rPr>
              <a:t>professionals, both men and women, come together to elevate their craft and transform the client experience. We envision a future where every beauty professional is equipped with the knowledge, skills, and innovative techniques necessary to exceed client expectations. </a:t>
            </a:r>
          </a:p>
          <a:p>
            <a:pPr>
              <a:lnSpc>
                <a:spcPts val="3079"/>
              </a:lnSpc>
            </a:pPr>
          </a:p>
          <a:p>
            <a:pPr>
              <a:lnSpc>
                <a:spcPts val="3079"/>
              </a:lnSpc>
            </a:pPr>
            <a:r>
              <a:rPr lang="en-US" sz="2199">
                <a:solidFill>
                  <a:srgbClr val="FFFFFF"/>
                </a:solidFill>
                <a:latin typeface="Poppins"/>
              </a:rPr>
              <a:t>Through our convention, we aim to inspire and empower industry professionals to build strong client relationships, foster loyalty, and promote sustainable growth in their careers.</a:t>
            </a:r>
          </a:p>
          <a:p>
            <a:pPr>
              <a:lnSpc>
                <a:spcPts val="3079"/>
              </a:lnSpc>
            </a:pPr>
          </a:p>
        </p:txBody>
      </p:sp>
      <p:sp>
        <p:nvSpPr>
          <p:cNvPr name="TextBox 12" id="12"/>
          <p:cNvSpPr txBox="true"/>
          <p:nvPr/>
        </p:nvSpPr>
        <p:spPr>
          <a:xfrm rot="0">
            <a:off x="517416" y="6807858"/>
            <a:ext cx="12470888" cy="2734829"/>
          </a:xfrm>
          <a:prstGeom prst="rect">
            <a:avLst/>
          </a:prstGeom>
        </p:spPr>
        <p:txBody>
          <a:bodyPr anchor="t" rtlCol="false" tIns="0" lIns="0" bIns="0" rIns="0">
            <a:spAutoFit/>
          </a:bodyPr>
          <a:lstStyle/>
          <a:p>
            <a:pPr algn="just">
              <a:lnSpc>
                <a:spcPts val="3080"/>
              </a:lnSpc>
            </a:pPr>
            <a:r>
              <a:rPr lang="en-US" sz="2200">
                <a:solidFill>
                  <a:srgbClr val="FFFFFF"/>
                </a:solidFill>
                <a:latin typeface="Poppins"/>
              </a:rPr>
              <a:t>By fostering a culture of continuous learning, networking, and industry best practices, </a:t>
            </a:r>
            <a:r>
              <a:rPr lang="en-US" sz="2200">
                <a:solidFill>
                  <a:srgbClr val="FFFFFF"/>
                </a:solidFill>
                <a:latin typeface="Poppins"/>
              </a:rPr>
              <a:t>we strive to be the leading platform that champions excellence in the beauty industry. We envision a community of passionate professionals who are committed to raising the bar in client satisfaction and setting new standards of excellence in the beauty world.</a:t>
            </a:r>
          </a:p>
          <a:p>
            <a:pPr algn="just">
              <a:lnSpc>
                <a:spcPts val="3080"/>
              </a:lnSpc>
            </a:pPr>
          </a:p>
          <a:p>
            <a:pPr algn="just">
              <a:lnSpc>
                <a:spcPts val="3080"/>
              </a:lnSpc>
            </a:pPr>
            <a:r>
              <a:rPr lang="en-US" sz="2200">
                <a:solidFill>
                  <a:srgbClr val="FFFFFF"/>
                </a:solidFill>
                <a:latin typeface="Poppins"/>
              </a:rPr>
              <a:t>Together, we can shape the future of the beauty industry and create a lasting impact on the lives of beauty professionals and their valued.</a:t>
            </a:r>
          </a:p>
        </p:txBody>
      </p:sp>
      <p:sp>
        <p:nvSpPr>
          <p:cNvPr name="TextBox 13" id="13"/>
          <p:cNvSpPr txBox="true"/>
          <p:nvPr/>
        </p:nvSpPr>
        <p:spPr>
          <a:xfrm rot="0">
            <a:off x="517416" y="5624293"/>
            <a:ext cx="8802196" cy="921819"/>
          </a:xfrm>
          <a:prstGeom prst="rect">
            <a:avLst/>
          </a:prstGeom>
        </p:spPr>
        <p:txBody>
          <a:bodyPr anchor="t" rtlCol="false" tIns="0" lIns="0" bIns="0" rIns="0">
            <a:spAutoFit/>
          </a:bodyPr>
          <a:lstStyle/>
          <a:p>
            <a:pPr algn="just">
              <a:lnSpc>
                <a:spcPts val="7126"/>
              </a:lnSpc>
            </a:pPr>
            <a:r>
              <a:rPr lang="en-US" sz="5090">
                <a:solidFill>
                  <a:srgbClr val="FFFFFF"/>
                </a:solidFill>
                <a:latin typeface="Poppins Bold"/>
              </a:rPr>
              <a:t>BETTER PRACTICES AWAIT.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775991" y="-427572"/>
            <a:ext cx="11142144" cy="11142144"/>
          </a:xfrm>
          <a:custGeom>
            <a:avLst/>
            <a:gdLst/>
            <a:ahLst/>
            <a:cxnLst/>
            <a:rect r="r" b="b" t="t" l="l"/>
            <a:pathLst>
              <a:path h="11142144" w="11142144">
                <a:moveTo>
                  <a:pt x="0" y="0"/>
                </a:moveTo>
                <a:lnTo>
                  <a:pt x="11142145" y="0"/>
                </a:lnTo>
                <a:lnTo>
                  <a:pt x="11142145" y="11142144"/>
                </a:lnTo>
                <a:lnTo>
                  <a:pt x="0" y="11142144"/>
                </a:lnTo>
                <a:lnTo>
                  <a:pt x="0" y="0"/>
                </a:lnTo>
                <a:close/>
              </a:path>
            </a:pathLst>
          </a:custGeom>
          <a:blipFill>
            <a:blip r:embed="rId2">
              <a:alphaModFix amt="7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319075" y="-427572"/>
            <a:ext cx="11142144" cy="11142144"/>
          </a:xfrm>
          <a:custGeom>
            <a:avLst/>
            <a:gdLst/>
            <a:ahLst/>
            <a:cxnLst/>
            <a:rect r="r" b="b" t="t" l="l"/>
            <a:pathLst>
              <a:path h="11142144" w="11142144">
                <a:moveTo>
                  <a:pt x="0" y="0"/>
                </a:moveTo>
                <a:lnTo>
                  <a:pt x="11142144" y="0"/>
                </a:lnTo>
                <a:lnTo>
                  <a:pt x="11142144" y="11142144"/>
                </a:lnTo>
                <a:lnTo>
                  <a:pt x="0" y="11142144"/>
                </a:lnTo>
                <a:lnTo>
                  <a:pt x="0" y="0"/>
                </a:lnTo>
                <a:close/>
              </a:path>
            </a:pathLst>
          </a:custGeom>
          <a:blipFill>
            <a:blip r:embed="rId2">
              <a:alphaModFix amt="7999"/>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6143919" y="0"/>
            <a:ext cx="2144081" cy="2190045"/>
            <a:chOff x="0" y="0"/>
            <a:chExt cx="564696" cy="576802"/>
          </a:xfrm>
        </p:grpSpPr>
        <p:sp>
          <p:nvSpPr>
            <p:cNvPr name="Freeform 5" id="5"/>
            <p:cNvSpPr/>
            <p:nvPr/>
          </p:nvSpPr>
          <p:spPr>
            <a:xfrm flipH="false" flipV="false" rot="0">
              <a:off x="0" y="0"/>
              <a:ext cx="564696" cy="576802"/>
            </a:xfrm>
            <a:custGeom>
              <a:avLst/>
              <a:gdLst/>
              <a:ahLst/>
              <a:cxnLst/>
              <a:rect r="r" b="b" t="t" l="l"/>
              <a:pathLst>
                <a:path h="576802" w="564696">
                  <a:moveTo>
                    <a:pt x="0" y="0"/>
                  </a:moveTo>
                  <a:lnTo>
                    <a:pt x="564696" y="0"/>
                  </a:lnTo>
                  <a:lnTo>
                    <a:pt x="564696" y="576802"/>
                  </a:lnTo>
                  <a:lnTo>
                    <a:pt x="0" y="576802"/>
                  </a:lnTo>
                  <a:close/>
                </a:path>
              </a:pathLst>
            </a:custGeom>
            <a:solidFill>
              <a:srgbClr val="ED1263"/>
            </a:solidFill>
          </p:spPr>
        </p:sp>
        <p:sp>
          <p:nvSpPr>
            <p:cNvPr name="TextBox 6" id="6"/>
            <p:cNvSpPr txBox="true"/>
            <p:nvPr/>
          </p:nvSpPr>
          <p:spPr>
            <a:xfrm>
              <a:off x="0" y="-66675"/>
              <a:ext cx="564696" cy="643477"/>
            </a:xfrm>
            <a:prstGeom prst="rect">
              <a:avLst/>
            </a:prstGeom>
          </p:spPr>
          <p:txBody>
            <a:bodyPr anchor="ctr" rtlCol="false" tIns="50800" lIns="50800" bIns="50800" rIns="50800"/>
            <a:lstStyle/>
            <a:p>
              <a:pPr algn="ctr">
                <a:lnSpc>
                  <a:spcPts val="3499"/>
                </a:lnSpc>
              </a:pPr>
            </a:p>
          </p:txBody>
        </p:sp>
      </p:grpSp>
      <p:grpSp>
        <p:nvGrpSpPr>
          <p:cNvPr name="Group 7" id="7"/>
          <p:cNvGrpSpPr/>
          <p:nvPr/>
        </p:nvGrpSpPr>
        <p:grpSpPr>
          <a:xfrm rot="0">
            <a:off x="15028537" y="1028700"/>
            <a:ext cx="2230763" cy="1756482"/>
            <a:chOff x="0" y="0"/>
            <a:chExt cx="856493" cy="674395"/>
          </a:xfrm>
        </p:grpSpPr>
        <p:sp>
          <p:nvSpPr>
            <p:cNvPr name="Freeform 8" id="8"/>
            <p:cNvSpPr/>
            <p:nvPr/>
          </p:nvSpPr>
          <p:spPr>
            <a:xfrm flipH="false" flipV="false" rot="0">
              <a:off x="0" y="0"/>
              <a:ext cx="856493" cy="674395"/>
            </a:xfrm>
            <a:custGeom>
              <a:avLst/>
              <a:gdLst/>
              <a:ahLst/>
              <a:cxnLst/>
              <a:rect r="r" b="b" t="t" l="l"/>
              <a:pathLst>
                <a:path h="674395" w="856493">
                  <a:moveTo>
                    <a:pt x="0" y="0"/>
                  </a:moveTo>
                  <a:lnTo>
                    <a:pt x="856493" y="0"/>
                  </a:lnTo>
                  <a:lnTo>
                    <a:pt x="856493" y="674395"/>
                  </a:lnTo>
                  <a:lnTo>
                    <a:pt x="0" y="674395"/>
                  </a:lnTo>
                  <a:close/>
                </a:path>
              </a:pathLst>
            </a:custGeom>
            <a:solidFill>
              <a:srgbClr val="065AAB"/>
            </a:solidFill>
          </p:spPr>
        </p:sp>
        <p:sp>
          <p:nvSpPr>
            <p:cNvPr name="TextBox 9" id="9"/>
            <p:cNvSpPr txBox="true"/>
            <p:nvPr/>
          </p:nvSpPr>
          <p:spPr>
            <a:xfrm>
              <a:off x="0" y="-66675"/>
              <a:ext cx="856493" cy="741070"/>
            </a:xfrm>
            <a:prstGeom prst="rect">
              <a:avLst/>
            </a:prstGeom>
          </p:spPr>
          <p:txBody>
            <a:bodyPr anchor="ctr" rtlCol="false" tIns="50800" lIns="50800" bIns="50800" rIns="50800"/>
            <a:lstStyle/>
            <a:p>
              <a:pPr algn="ctr">
                <a:lnSpc>
                  <a:spcPts val="3499"/>
                </a:lnSpc>
              </a:pPr>
            </a:p>
          </p:txBody>
        </p:sp>
      </p:grpSp>
      <p:grpSp>
        <p:nvGrpSpPr>
          <p:cNvPr name="Group 10" id="10"/>
          <p:cNvGrpSpPr/>
          <p:nvPr/>
        </p:nvGrpSpPr>
        <p:grpSpPr>
          <a:xfrm rot="0">
            <a:off x="0" y="8290364"/>
            <a:ext cx="2136616" cy="1996636"/>
            <a:chOff x="0" y="0"/>
            <a:chExt cx="562730" cy="525863"/>
          </a:xfrm>
        </p:grpSpPr>
        <p:sp>
          <p:nvSpPr>
            <p:cNvPr name="Freeform 11" id="11"/>
            <p:cNvSpPr/>
            <p:nvPr/>
          </p:nvSpPr>
          <p:spPr>
            <a:xfrm flipH="false" flipV="false" rot="0">
              <a:off x="0" y="0"/>
              <a:ext cx="562730" cy="525863"/>
            </a:xfrm>
            <a:custGeom>
              <a:avLst/>
              <a:gdLst/>
              <a:ahLst/>
              <a:cxnLst/>
              <a:rect r="r" b="b" t="t" l="l"/>
              <a:pathLst>
                <a:path h="525863" w="562730">
                  <a:moveTo>
                    <a:pt x="0" y="0"/>
                  </a:moveTo>
                  <a:lnTo>
                    <a:pt x="562730" y="0"/>
                  </a:lnTo>
                  <a:lnTo>
                    <a:pt x="562730" y="525863"/>
                  </a:lnTo>
                  <a:lnTo>
                    <a:pt x="0" y="525863"/>
                  </a:lnTo>
                  <a:close/>
                </a:path>
              </a:pathLst>
            </a:custGeom>
            <a:solidFill>
              <a:srgbClr val="ED1263"/>
            </a:solidFill>
          </p:spPr>
        </p:sp>
        <p:sp>
          <p:nvSpPr>
            <p:cNvPr name="TextBox 12" id="12"/>
            <p:cNvSpPr txBox="true"/>
            <p:nvPr/>
          </p:nvSpPr>
          <p:spPr>
            <a:xfrm>
              <a:off x="0" y="-66675"/>
              <a:ext cx="562730" cy="592538"/>
            </a:xfrm>
            <a:prstGeom prst="rect">
              <a:avLst/>
            </a:prstGeom>
          </p:spPr>
          <p:txBody>
            <a:bodyPr anchor="ctr" rtlCol="false" tIns="50800" lIns="50800" bIns="50800" rIns="50800"/>
            <a:lstStyle/>
            <a:p>
              <a:pPr algn="ctr">
                <a:lnSpc>
                  <a:spcPts val="3499"/>
                </a:lnSpc>
              </a:pPr>
            </a:p>
          </p:txBody>
        </p:sp>
      </p:grpSp>
      <p:grpSp>
        <p:nvGrpSpPr>
          <p:cNvPr name="Group 13" id="13"/>
          <p:cNvGrpSpPr/>
          <p:nvPr/>
        </p:nvGrpSpPr>
        <p:grpSpPr>
          <a:xfrm rot="0">
            <a:off x="1021234" y="7501818"/>
            <a:ext cx="2230763" cy="1756482"/>
            <a:chOff x="0" y="0"/>
            <a:chExt cx="856493" cy="674395"/>
          </a:xfrm>
        </p:grpSpPr>
        <p:sp>
          <p:nvSpPr>
            <p:cNvPr name="Freeform 14" id="14"/>
            <p:cNvSpPr/>
            <p:nvPr/>
          </p:nvSpPr>
          <p:spPr>
            <a:xfrm flipH="false" flipV="false" rot="0">
              <a:off x="0" y="0"/>
              <a:ext cx="856493" cy="674395"/>
            </a:xfrm>
            <a:custGeom>
              <a:avLst/>
              <a:gdLst/>
              <a:ahLst/>
              <a:cxnLst/>
              <a:rect r="r" b="b" t="t" l="l"/>
              <a:pathLst>
                <a:path h="674395" w="856493">
                  <a:moveTo>
                    <a:pt x="0" y="0"/>
                  </a:moveTo>
                  <a:lnTo>
                    <a:pt x="856493" y="0"/>
                  </a:lnTo>
                  <a:lnTo>
                    <a:pt x="856493" y="674395"/>
                  </a:lnTo>
                  <a:lnTo>
                    <a:pt x="0" y="674395"/>
                  </a:lnTo>
                  <a:close/>
                </a:path>
              </a:pathLst>
            </a:custGeom>
            <a:solidFill>
              <a:srgbClr val="065AAB"/>
            </a:solidFill>
          </p:spPr>
        </p:sp>
        <p:sp>
          <p:nvSpPr>
            <p:cNvPr name="TextBox 15" id="15"/>
            <p:cNvSpPr txBox="true"/>
            <p:nvPr/>
          </p:nvSpPr>
          <p:spPr>
            <a:xfrm>
              <a:off x="0" y="-66675"/>
              <a:ext cx="856493" cy="741070"/>
            </a:xfrm>
            <a:prstGeom prst="rect">
              <a:avLst/>
            </a:prstGeom>
          </p:spPr>
          <p:txBody>
            <a:bodyPr anchor="ctr" rtlCol="false" tIns="50800" lIns="50800" bIns="50800" rIns="50800"/>
            <a:lstStyle/>
            <a:p>
              <a:pPr algn="ctr">
                <a:lnSpc>
                  <a:spcPts val="3499"/>
                </a:lnSpc>
              </a:pPr>
            </a:p>
          </p:txBody>
        </p:sp>
      </p:grpSp>
      <p:sp>
        <p:nvSpPr>
          <p:cNvPr name="Freeform 16" id="16"/>
          <p:cNvSpPr/>
          <p:nvPr/>
        </p:nvSpPr>
        <p:spPr>
          <a:xfrm flipH="false" flipV="false" rot="0">
            <a:off x="7381079" y="6944416"/>
            <a:ext cx="3525842" cy="1999446"/>
          </a:xfrm>
          <a:custGeom>
            <a:avLst/>
            <a:gdLst/>
            <a:ahLst/>
            <a:cxnLst/>
            <a:rect r="r" b="b" t="t" l="l"/>
            <a:pathLst>
              <a:path h="1999446" w="3525842">
                <a:moveTo>
                  <a:pt x="0" y="0"/>
                </a:moveTo>
                <a:lnTo>
                  <a:pt x="3525842" y="0"/>
                </a:lnTo>
                <a:lnTo>
                  <a:pt x="3525842" y="1999446"/>
                </a:lnTo>
                <a:lnTo>
                  <a:pt x="0" y="1999446"/>
                </a:lnTo>
                <a:lnTo>
                  <a:pt x="0" y="0"/>
                </a:lnTo>
                <a:close/>
              </a:path>
            </a:pathLst>
          </a:custGeom>
          <a:blipFill>
            <a:blip r:embed="rId4"/>
            <a:stretch>
              <a:fillRect l="0" t="0" r="0" b="0"/>
            </a:stretch>
          </a:blipFill>
        </p:spPr>
      </p:sp>
      <p:sp>
        <p:nvSpPr>
          <p:cNvPr name="TextBox 17" id="17"/>
          <p:cNvSpPr txBox="true"/>
          <p:nvPr/>
        </p:nvSpPr>
        <p:spPr>
          <a:xfrm rot="0">
            <a:off x="2958851" y="3505878"/>
            <a:ext cx="12370297" cy="2813092"/>
          </a:xfrm>
          <a:prstGeom prst="rect">
            <a:avLst/>
          </a:prstGeom>
        </p:spPr>
        <p:txBody>
          <a:bodyPr anchor="t" rtlCol="false" tIns="0" lIns="0" bIns="0" rIns="0">
            <a:spAutoFit/>
          </a:bodyPr>
          <a:lstStyle/>
          <a:p>
            <a:pPr algn="ctr">
              <a:lnSpc>
                <a:spcPts val="10437"/>
              </a:lnSpc>
            </a:pPr>
            <a:r>
              <a:rPr lang="en-US" sz="10437">
                <a:solidFill>
                  <a:srgbClr val="065AAB"/>
                </a:solidFill>
                <a:latin typeface="Poppins Bold"/>
              </a:rPr>
              <a:t>SPONSORSHIP OPPORTUNITIES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775991" y="-427572"/>
            <a:ext cx="11142144" cy="11142144"/>
          </a:xfrm>
          <a:custGeom>
            <a:avLst/>
            <a:gdLst/>
            <a:ahLst/>
            <a:cxnLst/>
            <a:rect r="r" b="b" t="t" l="l"/>
            <a:pathLst>
              <a:path h="11142144" w="11142144">
                <a:moveTo>
                  <a:pt x="0" y="0"/>
                </a:moveTo>
                <a:lnTo>
                  <a:pt x="11142145" y="0"/>
                </a:lnTo>
                <a:lnTo>
                  <a:pt x="11142145" y="11142144"/>
                </a:lnTo>
                <a:lnTo>
                  <a:pt x="0" y="11142144"/>
                </a:lnTo>
                <a:lnTo>
                  <a:pt x="0" y="0"/>
                </a:lnTo>
                <a:close/>
              </a:path>
            </a:pathLst>
          </a:custGeom>
          <a:blipFill>
            <a:blip r:embed="rId2">
              <a:alphaModFix amt="3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319075" y="-427572"/>
            <a:ext cx="11142144" cy="11142144"/>
          </a:xfrm>
          <a:custGeom>
            <a:avLst/>
            <a:gdLst/>
            <a:ahLst/>
            <a:cxnLst/>
            <a:rect r="r" b="b" t="t" l="l"/>
            <a:pathLst>
              <a:path h="11142144" w="11142144">
                <a:moveTo>
                  <a:pt x="0" y="0"/>
                </a:moveTo>
                <a:lnTo>
                  <a:pt x="11142144" y="0"/>
                </a:lnTo>
                <a:lnTo>
                  <a:pt x="11142144" y="11142144"/>
                </a:lnTo>
                <a:lnTo>
                  <a:pt x="0" y="11142144"/>
                </a:lnTo>
                <a:lnTo>
                  <a:pt x="0" y="0"/>
                </a:lnTo>
                <a:close/>
              </a:path>
            </a:pathLst>
          </a:custGeom>
          <a:blipFill>
            <a:blip r:embed="rId2">
              <a:alphaModFix amt="3000"/>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519973" y="0"/>
            <a:ext cx="4768027" cy="10287000"/>
            <a:chOff x="0" y="0"/>
            <a:chExt cx="1255777" cy="2709333"/>
          </a:xfrm>
        </p:grpSpPr>
        <p:sp>
          <p:nvSpPr>
            <p:cNvPr name="Freeform 5" id="5"/>
            <p:cNvSpPr/>
            <p:nvPr/>
          </p:nvSpPr>
          <p:spPr>
            <a:xfrm flipH="false" flipV="false" rot="0">
              <a:off x="0" y="0"/>
              <a:ext cx="1255777" cy="2709333"/>
            </a:xfrm>
            <a:custGeom>
              <a:avLst/>
              <a:gdLst/>
              <a:ahLst/>
              <a:cxnLst/>
              <a:rect r="r" b="b" t="t" l="l"/>
              <a:pathLst>
                <a:path h="2709333" w="1255777">
                  <a:moveTo>
                    <a:pt x="0" y="0"/>
                  </a:moveTo>
                  <a:lnTo>
                    <a:pt x="1255777" y="0"/>
                  </a:lnTo>
                  <a:lnTo>
                    <a:pt x="1255777" y="2709333"/>
                  </a:lnTo>
                  <a:lnTo>
                    <a:pt x="0" y="2709333"/>
                  </a:lnTo>
                  <a:close/>
                </a:path>
              </a:pathLst>
            </a:custGeom>
            <a:gradFill rotWithShape="true">
              <a:gsLst>
                <a:gs pos="0">
                  <a:srgbClr val="ED1263">
                    <a:alpha val="100000"/>
                  </a:srgbClr>
                </a:gs>
                <a:gs pos="100000">
                  <a:srgbClr val="FFFFFF">
                    <a:alpha val="100000"/>
                  </a:srgbClr>
                </a:gs>
              </a:gsLst>
              <a:lin ang="0"/>
            </a:gradFill>
          </p:spPr>
        </p:sp>
        <p:sp>
          <p:nvSpPr>
            <p:cNvPr name="TextBox 6" id="6"/>
            <p:cNvSpPr txBox="true"/>
            <p:nvPr/>
          </p:nvSpPr>
          <p:spPr>
            <a:xfrm>
              <a:off x="0" y="-57150"/>
              <a:ext cx="1255777" cy="2766483"/>
            </a:xfrm>
            <a:prstGeom prst="rect">
              <a:avLst/>
            </a:prstGeom>
          </p:spPr>
          <p:txBody>
            <a:bodyPr anchor="ctr" rtlCol="false" tIns="50800" lIns="50800" bIns="50800" rIns="50800"/>
            <a:lstStyle/>
            <a:p>
              <a:pPr algn="ctr">
                <a:lnSpc>
                  <a:spcPts val="2659"/>
                </a:lnSpc>
                <a:spcBef>
                  <a:spcPct val="0"/>
                </a:spcBef>
              </a:pPr>
            </a:p>
          </p:txBody>
        </p:sp>
      </p:grpSp>
      <p:sp>
        <p:nvSpPr>
          <p:cNvPr name="AutoShape 7" id="7"/>
          <p:cNvSpPr/>
          <p:nvPr/>
        </p:nvSpPr>
        <p:spPr>
          <a:xfrm>
            <a:off x="1028700" y="2594440"/>
            <a:ext cx="1551553" cy="0"/>
          </a:xfrm>
          <a:prstGeom prst="line">
            <a:avLst/>
          </a:prstGeom>
          <a:ln cap="flat" w="38100">
            <a:solidFill>
              <a:srgbClr val="000000"/>
            </a:solidFill>
            <a:prstDash val="solid"/>
            <a:headEnd type="none" len="sm" w="sm"/>
            <a:tailEnd type="none" len="sm" w="sm"/>
          </a:ln>
        </p:spPr>
      </p:sp>
      <p:sp>
        <p:nvSpPr>
          <p:cNvPr name="Freeform 8" id="8"/>
          <p:cNvSpPr/>
          <p:nvPr/>
        </p:nvSpPr>
        <p:spPr>
          <a:xfrm flipH="false" flipV="false" rot="0">
            <a:off x="14141066" y="4143777"/>
            <a:ext cx="3525842" cy="1999446"/>
          </a:xfrm>
          <a:custGeom>
            <a:avLst/>
            <a:gdLst/>
            <a:ahLst/>
            <a:cxnLst/>
            <a:rect r="r" b="b" t="t" l="l"/>
            <a:pathLst>
              <a:path h="1999446" w="3525842">
                <a:moveTo>
                  <a:pt x="0" y="0"/>
                </a:moveTo>
                <a:lnTo>
                  <a:pt x="3525842" y="0"/>
                </a:lnTo>
                <a:lnTo>
                  <a:pt x="3525842" y="1999446"/>
                </a:lnTo>
                <a:lnTo>
                  <a:pt x="0" y="1999446"/>
                </a:lnTo>
                <a:lnTo>
                  <a:pt x="0" y="0"/>
                </a:lnTo>
                <a:close/>
              </a:path>
            </a:pathLst>
          </a:custGeom>
          <a:blipFill>
            <a:blip r:embed="rId4"/>
            <a:stretch>
              <a:fillRect l="0" t="0" r="0" b="0"/>
            </a:stretch>
          </a:blipFill>
        </p:spPr>
      </p:sp>
      <p:sp>
        <p:nvSpPr>
          <p:cNvPr name="TextBox 9" id="9"/>
          <p:cNvSpPr txBox="true"/>
          <p:nvPr/>
        </p:nvSpPr>
        <p:spPr>
          <a:xfrm rot="0">
            <a:off x="1028700" y="1247562"/>
            <a:ext cx="10147853" cy="1050833"/>
          </a:xfrm>
          <a:prstGeom prst="rect">
            <a:avLst/>
          </a:prstGeom>
        </p:spPr>
        <p:txBody>
          <a:bodyPr anchor="t" rtlCol="false" tIns="0" lIns="0" bIns="0" rIns="0">
            <a:spAutoFit/>
          </a:bodyPr>
          <a:lstStyle/>
          <a:p>
            <a:pPr>
              <a:lnSpc>
                <a:spcPts val="7694"/>
              </a:lnSpc>
            </a:pPr>
            <a:r>
              <a:rPr lang="en-US" sz="6995">
                <a:solidFill>
                  <a:srgbClr val="065AAB"/>
                </a:solidFill>
                <a:latin typeface="Poppins Bold"/>
              </a:rPr>
              <a:t>PLATINUM $5,000</a:t>
            </a:r>
          </a:p>
        </p:txBody>
      </p:sp>
      <p:sp>
        <p:nvSpPr>
          <p:cNvPr name="TextBox 10" id="10"/>
          <p:cNvSpPr txBox="true"/>
          <p:nvPr/>
        </p:nvSpPr>
        <p:spPr>
          <a:xfrm rot="0">
            <a:off x="1028700" y="796712"/>
            <a:ext cx="3681813" cy="441325"/>
          </a:xfrm>
          <a:prstGeom prst="rect">
            <a:avLst/>
          </a:prstGeom>
        </p:spPr>
        <p:txBody>
          <a:bodyPr anchor="t" rtlCol="false" tIns="0" lIns="0" bIns="0" rIns="0">
            <a:spAutoFit/>
          </a:bodyPr>
          <a:lstStyle/>
          <a:p>
            <a:pPr>
              <a:lnSpc>
                <a:spcPts val="3499"/>
              </a:lnSpc>
            </a:pPr>
            <a:r>
              <a:rPr lang="en-US" sz="2499">
                <a:solidFill>
                  <a:srgbClr val="ED1263"/>
                </a:solidFill>
                <a:latin typeface="Poppins Bold"/>
              </a:rPr>
              <a:t>SPONSORSHIP</a:t>
            </a:r>
          </a:p>
        </p:txBody>
      </p:sp>
      <p:sp>
        <p:nvSpPr>
          <p:cNvPr name="TextBox 11" id="11"/>
          <p:cNvSpPr txBox="true"/>
          <p:nvPr/>
        </p:nvSpPr>
        <p:spPr>
          <a:xfrm rot="0">
            <a:off x="1028700" y="3040384"/>
            <a:ext cx="7043352" cy="5676265"/>
          </a:xfrm>
          <a:prstGeom prst="rect">
            <a:avLst/>
          </a:prstGeom>
        </p:spPr>
        <p:txBody>
          <a:bodyPr anchor="t" rtlCol="false" tIns="0" lIns="0" bIns="0" rIns="0">
            <a:spAutoFit/>
          </a:bodyPr>
          <a:lstStyle/>
          <a:p>
            <a:pPr marL="410211" indent="-205106" lvl="1">
              <a:lnSpc>
                <a:spcPts val="2660"/>
              </a:lnSpc>
              <a:buFont typeface="Arial"/>
              <a:buChar char="•"/>
            </a:pPr>
            <a:r>
              <a:rPr lang="en-US" sz="1900">
                <a:solidFill>
                  <a:srgbClr val="000000"/>
                </a:solidFill>
                <a:latin typeface="Poppins"/>
              </a:rPr>
              <a:t> 1 Complimentary table in the lobby area.</a:t>
            </a:r>
          </a:p>
          <a:p>
            <a:pPr marL="410211" indent="-205106" lvl="1">
              <a:lnSpc>
                <a:spcPts val="2660"/>
              </a:lnSpc>
              <a:buFont typeface="Arial"/>
              <a:buChar char="•"/>
            </a:pPr>
            <a:r>
              <a:rPr lang="en-US" sz="1900">
                <a:solidFill>
                  <a:srgbClr val="000000"/>
                </a:solidFill>
                <a:latin typeface="Poppins"/>
              </a:rPr>
              <a:t>5 Wristbands for staff/guests to attend the conference.</a:t>
            </a:r>
          </a:p>
          <a:p>
            <a:pPr marL="410211" indent="-205106" lvl="1">
              <a:lnSpc>
                <a:spcPts val="2660"/>
              </a:lnSpc>
              <a:buFont typeface="Arial"/>
              <a:buChar char="•"/>
            </a:pPr>
            <a:r>
              <a:rPr lang="en-US" sz="1900">
                <a:solidFill>
                  <a:srgbClr val="000000"/>
                </a:solidFill>
                <a:latin typeface="Poppins"/>
              </a:rPr>
              <a:t>Dedicated 1-hour slot for speaking, marketing, class or demonstration from your company at the conference on the event stage at the conference. </a:t>
            </a:r>
          </a:p>
          <a:p>
            <a:pPr marL="410211" indent="-205106" lvl="1">
              <a:lnSpc>
                <a:spcPts val="2660"/>
              </a:lnSpc>
              <a:buFont typeface="Arial"/>
              <a:buChar char="•"/>
            </a:pPr>
            <a:r>
              <a:rPr lang="en-US" sz="1900">
                <a:solidFill>
                  <a:srgbClr val="000000"/>
                </a:solidFill>
                <a:latin typeface="Poppins"/>
              </a:rPr>
              <a:t>Your company name and/or logo printed on marketing materials and promotional opportunities. </a:t>
            </a:r>
          </a:p>
          <a:p>
            <a:pPr marL="410211" indent="-205106" lvl="1">
              <a:lnSpc>
                <a:spcPts val="2660"/>
              </a:lnSpc>
              <a:buFont typeface="Arial"/>
              <a:buChar char="•"/>
            </a:pPr>
            <a:r>
              <a:rPr lang="en-US" sz="1900">
                <a:solidFill>
                  <a:srgbClr val="000000"/>
                </a:solidFill>
                <a:latin typeface="Poppins"/>
              </a:rPr>
              <a:t>Company highlighted throughout the event.</a:t>
            </a:r>
          </a:p>
          <a:p>
            <a:pPr marL="410211" indent="-205106" lvl="1">
              <a:lnSpc>
                <a:spcPts val="2660"/>
              </a:lnSpc>
              <a:buFont typeface="Arial"/>
              <a:buChar char="•"/>
            </a:pPr>
            <a:r>
              <a:rPr lang="en-US" sz="1900">
                <a:solidFill>
                  <a:srgbClr val="000000"/>
                </a:solidFill>
                <a:latin typeface="Poppins"/>
              </a:rPr>
              <a:t>Company acknowledgement on our website with a web link to your personal site.</a:t>
            </a:r>
          </a:p>
          <a:p>
            <a:pPr marL="410211" indent="-205106" lvl="1">
              <a:lnSpc>
                <a:spcPts val="2660"/>
              </a:lnSpc>
              <a:buFont typeface="Arial"/>
              <a:buChar char="•"/>
            </a:pPr>
            <a:r>
              <a:rPr lang="en-US" sz="1900">
                <a:solidFill>
                  <a:srgbClr val="000000"/>
                </a:solidFill>
                <a:latin typeface="Poppins"/>
              </a:rPr>
              <a:t>Your Organization’s Banner displayed in the main event hall. </a:t>
            </a:r>
          </a:p>
          <a:p>
            <a:pPr marL="410211" indent="-205106" lvl="1">
              <a:lnSpc>
                <a:spcPts val="2660"/>
              </a:lnSpc>
              <a:buFont typeface="Arial"/>
              <a:buChar char="•"/>
            </a:pPr>
            <a:r>
              <a:rPr lang="en-US" sz="1900">
                <a:solidFill>
                  <a:srgbClr val="000000"/>
                </a:solidFill>
                <a:latin typeface="Poppins"/>
              </a:rPr>
              <a:t>Logo listed on the back of the volunteer shirts.</a:t>
            </a:r>
          </a:p>
          <a:p>
            <a:pPr marL="410211" indent="-205106" lvl="1">
              <a:lnSpc>
                <a:spcPts val="2660"/>
              </a:lnSpc>
              <a:buFont typeface="Arial"/>
              <a:buChar char="•"/>
            </a:pPr>
            <a:r>
              <a:rPr lang="en-US" sz="1900">
                <a:solidFill>
                  <a:srgbClr val="000000"/>
                </a:solidFill>
                <a:latin typeface="Poppins"/>
              </a:rPr>
              <a:t>Your company marketing materials, products and promotional items inside of our 100 VIP and sample-sized swag bags (*Must be provided).</a:t>
            </a:r>
          </a:p>
          <a:p>
            <a:pPr>
              <a:lnSpc>
                <a:spcPts val="2660"/>
              </a:lnSpc>
            </a:pPr>
          </a:p>
        </p:txBody>
      </p:sp>
      <p:sp>
        <p:nvSpPr>
          <p:cNvPr name="Freeform 12" id="12"/>
          <p:cNvSpPr/>
          <p:nvPr/>
        </p:nvSpPr>
        <p:spPr>
          <a:xfrm flipH="false" flipV="false" rot="0">
            <a:off x="6102627" y="4723990"/>
            <a:ext cx="7417346" cy="5563010"/>
          </a:xfrm>
          <a:custGeom>
            <a:avLst/>
            <a:gdLst/>
            <a:ahLst/>
            <a:cxnLst/>
            <a:rect r="r" b="b" t="t" l="l"/>
            <a:pathLst>
              <a:path h="5563010" w="7417346">
                <a:moveTo>
                  <a:pt x="0" y="0"/>
                </a:moveTo>
                <a:lnTo>
                  <a:pt x="7417346" y="0"/>
                </a:lnTo>
                <a:lnTo>
                  <a:pt x="7417346" y="5563010"/>
                </a:lnTo>
                <a:lnTo>
                  <a:pt x="0" y="5563010"/>
                </a:lnTo>
                <a:lnTo>
                  <a:pt x="0" y="0"/>
                </a:lnTo>
                <a:close/>
              </a:path>
            </a:pathLst>
          </a:custGeom>
          <a:blipFill>
            <a:blip r:embed="rId5"/>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775991" y="-427572"/>
            <a:ext cx="11142144" cy="11142144"/>
          </a:xfrm>
          <a:custGeom>
            <a:avLst/>
            <a:gdLst/>
            <a:ahLst/>
            <a:cxnLst/>
            <a:rect r="r" b="b" t="t" l="l"/>
            <a:pathLst>
              <a:path h="11142144" w="11142144">
                <a:moveTo>
                  <a:pt x="0" y="0"/>
                </a:moveTo>
                <a:lnTo>
                  <a:pt x="11142145" y="0"/>
                </a:lnTo>
                <a:lnTo>
                  <a:pt x="11142145" y="11142144"/>
                </a:lnTo>
                <a:lnTo>
                  <a:pt x="0" y="11142144"/>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319075" y="-427572"/>
            <a:ext cx="11142144" cy="11142144"/>
          </a:xfrm>
          <a:custGeom>
            <a:avLst/>
            <a:gdLst/>
            <a:ahLst/>
            <a:cxnLst/>
            <a:rect r="r" b="b" t="t" l="l"/>
            <a:pathLst>
              <a:path h="11142144" w="11142144">
                <a:moveTo>
                  <a:pt x="0" y="0"/>
                </a:moveTo>
                <a:lnTo>
                  <a:pt x="11142144" y="0"/>
                </a:lnTo>
                <a:lnTo>
                  <a:pt x="11142144" y="11142144"/>
                </a:lnTo>
                <a:lnTo>
                  <a:pt x="0" y="11142144"/>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sp>
        <p:nvSpPr>
          <p:cNvPr name="AutoShape 4" id="4"/>
          <p:cNvSpPr/>
          <p:nvPr/>
        </p:nvSpPr>
        <p:spPr>
          <a:xfrm>
            <a:off x="1028700" y="2897979"/>
            <a:ext cx="1551553" cy="0"/>
          </a:xfrm>
          <a:prstGeom prst="line">
            <a:avLst/>
          </a:prstGeom>
          <a:ln cap="flat" w="38100">
            <a:solidFill>
              <a:srgbClr val="000000"/>
            </a:solidFill>
            <a:prstDash val="solid"/>
            <a:headEnd type="none" len="sm" w="sm"/>
            <a:tailEnd type="none" len="sm" w="sm"/>
          </a:ln>
        </p:spPr>
      </p:sp>
      <p:grpSp>
        <p:nvGrpSpPr>
          <p:cNvPr name="Group 5" id="5"/>
          <p:cNvGrpSpPr/>
          <p:nvPr/>
        </p:nvGrpSpPr>
        <p:grpSpPr>
          <a:xfrm rot="0">
            <a:off x="13519973" y="0"/>
            <a:ext cx="4768027" cy="10287000"/>
            <a:chOff x="0" y="0"/>
            <a:chExt cx="1255777" cy="2709333"/>
          </a:xfrm>
        </p:grpSpPr>
        <p:sp>
          <p:nvSpPr>
            <p:cNvPr name="Freeform 6" id="6"/>
            <p:cNvSpPr/>
            <p:nvPr/>
          </p:nvSpPr>
          <p:spPr>
            <a:xfrm flipH="false" flipV="false" rot="0">
              <a:off x="0" y="0"/>
              <a:ext cx="1255777" cy="2709333"/>
            </a:xfrm>
            <a:custGeom>
              <a:avLst/>
              <a:gdLst/>
              <a:ahLst/>
              <a:cxnLst/>
              <a:rect r="r" b="b" t="t" l="l"/>
              <a:pathLst>
                <a:path h="2709333" w="1255777">
                  <a:moveTo>
                    <a:pt x="0" y="0"/>
                  </a:moveTo>
                  <a:lnTo>
                    <a:pt x="1255777" y="0"/>
                  </a:lnTo>
                  <a:lnTo>
                    <a:pt x="1255777" y="2709333"/>
                  </a:lnTo>
                  <a:lnTo>
                    <a:pt x="0" y="2709333"/>
                  </a:lnTo>
                  <a:close/>
                </a:path>
              </a:pathLst>
            </a:custGeom>
            <a:gradFill rotWithShape="true">
              <a:gsLst>
                <a:gs pos="0">
                  <a:srgbClr val="ED1263">
                    <a:alpha val="100000"/>
                  </a:srgbClr>
                </a:gs>
                <a:gs pos="100000">
                  <a:srgbClr val="FFFFFF">
                    <a:alpha val="100000"/>
                  </a:srgbClr>
                </a:gs>
              </a:gsLst>
              <a:lin ang="0"/>
            </a:gradFill>
          </p:spPr>
        </p:sp>
        <p:sp>
          <p:nvSpPr>
            <p:cNvPr name="TextBox 7" id="7"/>
            <p:cNvSpPr txBox="true"/>
            <p:nvPr/>
          </p:nvSpPr>
          <p:spPr>
            <a:xfrm>
              <a:off x="0" y="-57150"/>
              <a:ext cx="1255777" cy="2766483"/>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0">
            <a:off x="14141066" y="4143777"/>
            <a:ext cx="3525842" cy="1999446"/>
          </a:xfrm>
          <a:custGeom>
            <a:avLst/>
            <a:gdLst/>
            <a:ahLst/>
            <a:cxnLst/>
            <a:rect r="r" b="b" t="t" l="l"/>
            <a:pathLst>
              <a:path h="1999446" w="3525842">
                <a:moveTo>
                  <a:pt x="0" y="0"/>
                </a:moveTo>
                <a:lnTo>
                  <a:pt x="3525842" y="0"/>
                </a:lnTo>
                <a:lnTo>
                  <a:pt x="3525842" y="1999446"/>
                </a:lnTo>
                <a:lnTo>
                  <a:pt x="0" y="1999446"/>
                </a:lnTo>
                <a:lnTo>
                  <a:pt x="0" y="0"/>
                </a:lnTo>
                <a:close/>
              </a:path>
            </a:pathLst>
          </a:custGeom>
          <a:blipFill>
            <a:blip r:embed="rId4"/>
            <a:stretch>
              <a:fillRect l="0" t="0" r="0" b="0"/>
            </a:stretch>
          </a:blipFill>
        </p:spPr>
      </p:sp>
      <p:sp>
        <p:nvSpPr>
          <p:cNvPr name="Freeform 9" id="9"/>
          <p:cNvSpPr/>
          <p:nvPr/>
        </p:nvSpPr>
        <p:spPr>
          <a:xfrm flipH="false" flipV="false" rot="0">
            <a:off x="8353312" y="0"/>
            <a:ext cx="5166661" cy="10287000"/>
          </a:xfrm>
          <a:custGeom>
            <a:avLst/>
            <a:gdLst/>
            <a:ahLst/>
            <a:cxnLst/>
            <a:rect r="r" b="b" t="t" l="l"/>
            <a:pathLst>
              <a:path h="10287000" w="5166661">
                <a:moveTo>
                  <a:pt x="0" y="0"/>
                </a:moveTo>
                <a:lnTo>
                  <a:pt x="5166661" y="0"/>
                </a:lnTo>
                <a:lnTo>
                  <a:pt x="5166661" y="10287000"/>
                </a:lnTo>
                <a:lnTo>
                  <a:pt x="0" y="10287000"/>
                </a:lnTo>
                <a:lnTo>
                  <a:pt x="0" y="0"/>
                </a:lnTo>
                <a:close/>
              </a:path>
            </a:pathLst>
          </a:custGeom>
          <a:blipFill>
            <a:blip r:embed="rId5"/>
            <a:stretch>
              <a:fillRect l="-95881" t="0" r="-104086" b="0"/>
            </a:stretch>
          </a:blipFill>
        </p:spPr>
      </p:sp>
      <p:sp>
        <p:nvSpPr>
          <p:cNvPr name="TextBox 10" id="10"/>
          <p:cNvSpPr txBox="true"/>
          <p:nvPr/>
        </p:nvSpPr>
        <p:spPr>
          <a:xfrm rot="0">
            <a:off x="1028700" y="1389946"/>
            <a:ext cx="8951201" cy="1050833"/>
          </a:xfrm>
          <a:prstGeom prst="rect">
            <a:avLst/>
          </a:prstGeom>
        </p:spPr>
        <p:txBody>
          <a:bodyPr anchor="t" rtlCol="false" tIns="0" lIns="0" bIns="0" rIns="0">
            <a:spAutoFit/>
          </a:bodyPr>
          <a:lstStyle/>
          <a:p>
            <a:pPr>
              <a:lnSpc>
                <a:spcPts val="7694"/>
              </a:lnSpc>
            </a:pPr>
            <a:r>
              <a:rPr lang="en-US" sz="6995">
                <a:solidFill>
                  <a:srgbClr val="065AAB"/>
                </a:solidFill>
                <a:latin typeface="Poppins Bold"/>
              </a:rPr>
              <a:t>GOLD | $2,500</a:t>
            </a:r>
          </a:p>
        </p:txBody>
      </p:sp>
      <p:sp>
        <p:nvSpPr>
          <p:cNvPr name="TextBox 11" id="11"/>
          <p:cNvSpPr txBox="true"/>
          <p:nvPr/>
        </p:nvSpPr>
        <p:spPr>
          <a:xfrm rot="0">
            <a:off x="1028700" y="939096"/>
            <a:ext cx="3681813" cy="441325"/>
          </a:xfrm>
          <a:prstGeom prst="rect">
            <a:avLst/>
          </a:prstGeom>
        </p:spPr>
        <p:txBody>
          <a:bodyPr anchor="t" rtlCol="false" tIns="0" lIns="0" bIns="0" rIns="0">
            <a:spAutoFit/>
          </a:bodyPr>
          <a:lstStyle/>
          <a:p>
            <a:pPr>
              <a:lnSpc>
                <a:spcPts val="3499"/>
              </a:lnSpc>
            </a:pPr>
            <a:r>
              <a:rPr lang="en-US" sz="2499">
                <a:solidFill>
                  <a:srgbClr val="ED1263"/>
                </a:solidFill>
                <a:latin typeface="Poppins Bold"/>
              </a:rPr>
              <a:t>SPONSORSHIP</a:t>
            </a:r>
          </a:p>
        </p:txBody>
      </p:sp>
      <p:sp>
        <p:nvSpPr>
          <p:cNvPr name="TextBox 12" id="12"/>
          <p:cNvSpPr txBox="true"/>
          <p:nvPr/>
        </p:nvSpPr>
        <p:spPr>
          <a:xfrm rot="0">
            <a:off x="1028700" y="3293343"/>
            <a:ext cx="6742682" cy="3676015"/>
          </a:xfrm>
          <a:prstGeom prst="rect">
            <a:avLst/>
          </a:prstGeom>
        </p:spPr>
        <p:txBody>
          <a:bodyPr anchor="t" rtlCol="false" tIns="0" lIns="0" bIns="0" rIns="0">
            <a:spAutoFit/>
          </a:bodyPr>
          <a:lstStyle/>
          <a:p>
            <a:pPr marL="410209" indent="-205105" lvl="1">
              <a:lnSpc>
                <a:spcPts val="2659"/>
              </a:lnSpc>
              <a:buFont typeface="Arial"/>
              <a:buChar char="•"/>
            </a:pPr>
            <a:r>
              <a:rPr lang="en-US" sz="1899">
                <a:solidFill>
                  <a:srgbClr val="000000"/>
                </a:solidFill>
                <a:latin typeface="Poppins"/>
                <a:ea typeface="Poppins"/>
              </a:rPr>
              <a:t>Complimentary Vendor booths (10×10) in conference</a:t>
            </a:r>
          </a:p>
          <a:p>
            <a:pPr marL="410209" indent="-205105" lvl="1">
              <a:lnSpc>
                <a:spcPts val="2659"/>
              </a:lnSpc>
              <a:buFont typeface="Arial"/>
              <a:buChar char="•"/>
            </a:pPr>
            <a:r>
              <a:rPr lang="en-US" sz="1899">
                <a:solidFill>
                  <a:srgbClr val="000000"/>
                </a:solidFill>
                <a:latin typeface="Poppins"/>
              </a:rPr>
              <a:t>3 wristbands for guests to attend the conference.</a:t>
            </a:r>
          </a:p>
          <a:p>
            <a:pPr marL="410209" indent="-205105" lvl="1">
              <a:lnSpc>
                <a:spcPts val="2659"/>
              </a:lnSpc>
              <a:buFont typeface="Arial"/>
              <a:buChar char="•"/>
            </a:pPr>
            <a:r>
              <a:rPr lang="en-US" sz="1899">
                <a:solidFill>
                  <a:srgbClr val="000000"/>
                </a:solidFill>
                <a:latin typeface="Poppins"/>
              </a:rPr>
              <a:t>Dedicated 30-Minute </a:t>
            </a:r>
            <a:r>
              <a:rPr lang="en-US" sz="1899">
                <a:solidFill>
                  <a:srgbClr val="000000"/>
                </a:solidFill>
                <a:latin typeface="Poppins"/>
              </a:rPr>
              <a:t>slot for class or demonstration from your company at the conference.</a:t>
            </a:r>
          </a:p>
          <a:p>
            <a:pPr marL="410209" indent="-205105" lvl="1">
              <a:lnSpc>
                <a:spcPts val="2659"/>
              </a:lnSpc>
              <a:buFont typeface="Arial"/>
              <a:buChar char="•"/>
            </a:pPr>
            <a:r>
              <a:rPr lang="en-US" sz="1899">
                <a:solidFill>
                  <a:srgbClr val="000000"/>
                </a:solidFill>
                <a:latin typeface="Poppins"/>
              </a:rPr>
              <a:t>Company logo acknowledgement on website with a web link and your organizations’ name mentioned at the event, as well as marketing materials.</a:t>
            </a:r>
          </a:p>
          <a:p>
            <a:pPr marL="410209" indent="-205105" lvl="1">
              <a:lnSpc>
                <a:spcPts val="2659"/>
              </a:lnSpc>
              <a:buFont typeface="Arial"/>
              <a:buChar char="•"/>
            </a:pPr>
            <a:r>
              <a:rPr lang="en-US" sz="1899">
                <a:solidFill>
                  <a:srgbClr val="000000"/>
                </a:solidFill>
                <a:latin typeface="Poppins"/>
              </a:rPr>
              <a:t>Y</a:t>
            </a:r>
            <a:r>
              <a:rPr lang="en-US" sz="1899">
                <a:solidFill>
                  <a:srgbClr val="000000"/>
                </a:solidFill>
                <a:latin typeface="Poppins"/>
              </a:rPr>
              <a:t>our company marketing materials, products and promotional items inside of our 100 VIP and sample-sized swag bags.  (*Must be provided.)</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775991" y="-427572"/>
            <a:ext cx="11142144" cy="11142144"/>
          </a:xfrm>
          <a:custGeom>
            <a:avLst/>
            <a:gdLst/>
            <a:ahLst/>
            <a:cxnLst/>
            <a:rect r="r" b="b" t="t" l="l"/>
            <a:pathLst>
              <a:path h="11142144" w="11142144">
                <a:moveTo>
                  <a:pt x="0" y="0"/>
                </a:moveTo>
                <a:lnTo>
                  <a:pt x="11142145" y="0"/>
                </a:lnTo>
                <a:lnTo>
                  <a:pt x="11142145" y="11142144"/>
                </a:lnTo>
                <a:lnTo>
                  <a:pt x="0" y="11142144"/>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319075" y="-427572"/>
            <a:ext cx="11142144" cy="11142144"/>
          </a:xfrm>
          <a:custGeom>
            <a:avLst/>
            <a:gdLst/>
            <a:ahLst/>
            <a:cxnLst/>
            <a:rect r="r" b="b" t="t" l="l"/>
            <a:pathLst>
              <a:path h="11142144" w="11142144">
                <a:moveTo>
                  <a:pt x="0" y="0"/>
                </a:moveTo>
                <a:lnTo>
                  <a:pt x="11142144" y="0"/>
                </a:lnTo>
                <a:lnTo>
                  <a:pt x="11142144" y="11142144"/>
                </a:lnTo>
                <a:lnTo>
                  <a:pt x="0" y="11142144"/>
                </a:lnTo>
                <a:lnTo>
                  <a:pt x="0" y="0"/>
                </a:lnTo>
                <a:close/>
              </a:path>
            </a:pathLst>
          </a:custGeom>
          <a:blipFill>
            <a:blip r:embed="rId2">
              <a:alphaModFix amt="4000"/>
              <a:extLst>
                <a:ext uri="{96DAC541-7B7A-43D3-8B79-37D633B846F1}">
                  <asvg:svgBlip xmlns:asvg="http://schemas.microsoft.com/office/drawing/2016/SVG/main" r:embed="rId3"/>
                </a:ext>
              </a:extLst>
            </a:blip>
            <a:stretch>
              <a:fillRect l="0" t="0" r="0" b="0"/>
            </a:stretch>
          </a:blipFill>
        </p:spPr>
      </p:sp>
      <p:sp>
        <p:nvSpPr>
          <p:cNvPr name="AutoShape 4" id="4"/>
          <p:cNvSpPr/>
          <p:nvPr/>
        </p:nvSpPr>
        <p:spPr>
          <a:xfrm>
            <a:off x="1028700" y="2482342"/>
            <a:ext cx="1551553" cy="0"/>
          </a:xfrm>
          <a:prstGeom prst="line">
            <a:avLst/>
          </a:prstGeom>
          <a:ln cap="flat" w="38100">
            <a:solidFill>
              <a:srgbClr val="000000"/>
            </a:solidFill>
            <a:prstDash val="solid"/>
            <a:headEnd type="none" len="sm" w="sm"/>
            <a:tailEnd type="none" len="sm" w="sm"/>
          </a:ln>
        </p:spPr>
      </p:sp>
      <p:grpSp>
        <p:nvGrpSpPr>
          <p:cNvPr name="Group 5" id="5"/>
          <p:cNvGrpSpPr/>
          <p:nvPr/>
        </p:nvGrpSpPr>
        <p:grpSpPr>
          <a:xfrm rot="0">
            <a:off x="13519973" y="0"/>
            <a:ext cx="4768027" cy="10287000"/>
            <a:chOff x="0" y="0"/>
            <a:chExt cx="1255777" cy="2709333"/>
          </a:xfrm>
        </p:grpSpPr>
        <p:sp>
          <p:nvSpPr>
            <p:cNvPr name="Freeform 6" id="6"/>
            <p:cNvSpPr/>
            <p:nvPr/>
          </p:nvSpPr>
          <p:spPr>
            <a:xfrm flipH="false" flipV="false" rot="0">
              <a:off x="0" y="0"/>
              <a:ext cx="1255777" cy="2709333"/>
            </a:xfrm>
            <a:custGeom>
              <a:avLst/>
              <a:gdLst/>
              <a:ahLst/>
              <a:cxnLst/>
              <a:rect r="r" b="b" t="t" l="l"/>
              <a:pathLst>
                <a:path h="2709333" w="1255777">
                  <a:moveTo>
                    <a:pt x="0" y="0"/>
                  </a:moveTo>
                  <a:lnTo>
                    <a:pt x="1255777" y="0"/>
                  </a:lnTo>
                  <a:lnTo>
                    <a:pt x="1255777" y="2709333"/>
                  </a:lnTo>
                  <a:lnTo>
                    <a:pt x="0" y="2709333"/>
                  </a:lnTo>
                  <a:close/>
                </a:path>
              </a:pathLst>
            </a:custGeom>
            <a:gradFill rotWithShape="true">
              <a:gsLst>
                <a:gs pos="0">
                  <a:srgbClr val="ED1263">
                    <a:alpha val="100000"/>
                  </a:srgbClr>
                </a:gs>
                <a:gs pos="100000">
                  <a:srgbClr val="FFFFFF">
                    <a:alpha val="100000"/>
                  </a:srgbClr>
                </a:gs>
              </a:gsLst>
              <a:lin ang="0"/>
            </a:gradFill>
          </p:spPr>
        </p:sp>
        <p:sp>
          <p:nvSpPr>
            <p:cNvPr name="TextBox 7" id="7"/>
            <p:cNvSpPr txBox="true"/>
            <p:nvPr/>
          </p:nvSpPr>
          <p:spPr>
            <a:xfrm>
              <a:off x="0" y="-57150"/>
              <a:ext cx="1255777" cy="2766483"/>
            </a:xfrm>
            <a:prstGeom prst="rect">
              <a:avLst/>
            </a:prstGeom>
          </p:spPr>
          <p:txBody>
            <a:bodyPr anchor="ctr" rtlCol="false" tIns="50800" lIns="50800" bIns="50800" rIns="50800"/>
            <a:lstStyle/>
            <a:p>
              <a:pPr algn="ctr">
                <a:lnSpc>
                  <a:spcPts val="2659"/>
                </a:lnSpc>
                <a:spcBef>
                  <a:spcPct val="0"/>
                </a:spcBef>
              </a:pPr>
            </a:p>
          </p:txBody>
        </p:sp>
      </p:grpSp>
      <p:sp>
        <p:nvSpPr>
          <p:cNvPr name="Freeform 8" id="8"/>
          <p:cNvSpPr/>
          <p:nvPr/>
        </p:nvSpPr>
        <p:spPr>
          <a:xfrm flipH="false" flipV="false" rot="0">
            <a:off x="14141066" y="4143777"/>
            <a:ext cx="3525842" cy="1999446"/>
          </a:xfrm>
          <a:custGeom>
            <a:avLst/>
            <a:gdLst/>
            <a:ahLst/>
            <a:cxnLst/>
            <a:rect r="r" b="b" t="t" l="l"/>
            <a:pathLst>
              <a:path h="1999446" w="3525842">
                <a:moveTo>
                  <a:pt x="0" y="0"/>
                </a:moveTo>
                <a:lnTo>
                  <a:pt x="3525842" y="0"/>
                </a:lnTo>
                <a:lnTo>
                  <a:pt x="3525842" y="1999446"/>
                </a:lnTo>
                <a:lnTo>
                  <a:pt x="0" y="1999446"/>
                </a:lnTo>
                <a:lnTo>
                  <a:pt x="0" y="0"/>
                </a:lnTo>
                <a:close/>
              </a:path>
            </a:pathLst>
          </a:custGeom>
          <a:blipFill>
            <a:blip r:embed="rId4"/>
            <a:stretch>
              <a:fillRect l="0" t="0" r="0" b="0"/>
            </a:stretch>
          </a:blipFill>
        </p:spPr>
      </p:sp>
      <p:sp>
        <p:nvSpPr>
          <p:cNvPr name="Freeform 9" id="9"/>
          <p:cNvSpPr/>
          <p:nvPr/>
        </p:nvSpPr>
        <p:spPr>
          <a:xfrm flipH="false" flipV="false" rot="0">
            <a:off x="5676655" y="4301019"/>
            <a:ext cx="9210450" cy="6136462"/>
          </a:xfrm>
          <a:custGeom>
            <a:avLst/>
            <a:gdLst/>
            <a:ahLst/>
            <a:cxnLst/>
            <a:rect r="r" b="b" t="t" l="l"/>
            <a:pathLst>
              <a:path h="6136462" w="9210450">
                <a:moveTo>
                  <a:pt x="0" y="0"/>
                </a:moveTo>
                <a:lnTo>
                  <a:pt x="9210450" y="0"/>
                </a:lnTo>
                <a:lnTo>
                  <a:pt x="9210450" y="6136462"/>
                </a:lnTo>
                <a:lnTo>
                  <a:pt x="0" y="6136462"/>
                </a:lnTo>
                <a:lnTo>
                  <a:pt x="0" y="0"/>
                </a:lnTo>
                <a:close/>
              </a:path>
            </a:pathLst>
          </a:custGeom>
          <a:blipFill>
            <a:blip r:embed="rId5"/>
            <a:stretch>
              <a:fillRect l="0" t="0" r="0" b="0"/>
            </a:stretch>
          </a:blipFill>
        </p:spPr>
      </p:sp>
      <p:sp>
        <p:nvSpPr>
          <p:cNvPr name="TextBox 10" id="10"/>
          <p:cNvSpPr txBox="true"/>
          <p:nvPr/>
        </p:nvSpPr>
        <p:spPr>
          <a:xfrm rot="0">
            <a:off x="1028700" y="1302527"/>
            <a:ext cx="11450942" cy="800643"/>
          </a:xfrm>
          <a:prstGeom prst="rect">
            <a:avLst/>
          </a:prstGeom>
        </p:spPr>
        <p:txBody>
          <a:bodyPr anchor="t" rtlCol="false" tIns="0" lIns="0" bIns="0" rIns="0">
            <a:spAutoFit/>
          </a:bodyPr>
          <a:lstStyle/>
          <a:p>
            <a:pPr>
              <a:lnSpc>
                <a:spcPts val="5824"/>
              </a:lnSpc>
            </a:pPr>
            <a:r>
              <a:rPr lang="en-US" sz="5295">
                <a:solidFill>
                  <a:srgbClr val="065AAB"/>
                </a:solidFill>
                <a:latin typeface="Poppins Bold"/>
              </a:rPr>
              <a:t>MEN’S LOUNGE SPONSOR  | $1,500</a:t>
            </a:r>
          </a:p>
        </p:txBody>
      </p:sp>
      <p:sp>
        <p:nvSpPr>
          <p:cNvPr name="TextBox 11" id="11"/>
          <p:cNvSpPr txBox="true"/>
          <p:nvPr/>
        </p:nvSpPr>
        <p:spPr>
          <a:xfrm rot="0">
            <a:off x="1028700" y="779876"/>
            <a:ext cx="3681813" cy="441325"/>
          </a:xfrm>
          <a:prstGeom prst="rect">
            <a:avLst/>
          </a:prstGeom>
        </p:spPr>
        <p:txBody>
          <a:bodyPr anchor="t" rtlCol="false" tIns="0" lIns="0" bIns="0" rIns="0">
            <a:spAutoFit/>
          </a:bodyPr>
          <a:lstStyle/>
          <a:p>
            <a:pPr>
              <a:lnSpc>
                <a:spcPts val="3499"/>
              </a:lnSpc>
            </a:pPr>
            <a:r>
              <a:rPr lang="en-US" sz="2499">
                <a:solidFill>
                  <a:srgbClr val="ED1263"/>
                </a:solidFill>
                <a:latin typeface="Poppins Bold"/>
              </a:rPr>
              <a:t>SPONSORSHIP</a:t>
            </a:r>
          </a:p>
        </p:txBody>
      </p:sp>
      <p:sp>
        <p:nvSpPr>
          <p:cNvPr name="TextBox 12" id="12"/>
          <p:cNvSpPr txBox="true"/>
          <p:nvPr/>
        </p:nvSpPr>
        <p:spPr>
          <a:xfrm rot="0">
            <a:off x="1028700" y="2940458"/>
            <a:ext cx="5725471" cy="4009390"/>
          </a:xfrm>
          <a:prstGeom prst="rect">
            <a:avLst/>
          </a:prstGeom>
        </p:spPr>
        <p:txBody>
          <a:bodyPr anchor="t" rtlCol="false" tIns="0" lIns="0" bIns="0" rIns="0">
            <a:spAutoFit/>
          </a:bodyPr>
          <a:lstStyle/>
          <a:p>
            <a:pPr algn="l" marL="410211" indent="-205106" lvl="1">
              <a:lnSpc>
                <a:spcPts val="2660"/>
              </a:lnSpc>
              <a:spcBef>
                <a:spcPct val="0"/>
              </a:spcBef>
              <a:buFont typeface="Arial"/>
              <a:buChar char="•"/>
            </a:pPr>
            <a:r>
              <a:rPr lang="en-US" sz="1900" strike="noStrike" u="none">
                <a:solidFill>
                  <a:srgbClr val="000000"/>
                </a:solidFill>
                <a:latin typeface="Poppins"/>
                <a:ea typeface="Poppins"/>
              </a:rPr>
              <a:t>Men’s Lounge vendor space (10×20) at conference</a:t>
            </a:r>
          </a:p>
          <a:p>
            <a:pPr algn="l" marL="410211" indent="-205106" lvl="1">
              <a:lnSpc>
                <a:spcPts val="2660"/>
              </a:lnSpc>
              <a:spcBef>
                <a:spcPct val="0"/>
              </a:spcBef>
              <a:buFont typeface="Arial"/>
              <a:buChar char="•"/>
            </a:pPr>
            <a:r>
              <a:rPr lang="en-US" sz="1900" strike="noStrike" u="none">
                <a:solidFill>
                  <a:srgbClr val="000000"/>
                </a:solidFill>
                <a:latin typeface="Poppins"/>
              </a:rPr>
              <a:t>Provide products catered to men for the Men’s Lounge Bag Giveaways.</a:t>
            </a:r>
          </a:p>
          <a:p>
            <a:pPr algn="l" marL="410211" indent="-205106" lvl="1">
              <a:lnSpc>
                <a:spcPts val="2660"/>
              </a:lnSpc>
              <a:spcBef>
                <a:spcPct val="0"/>
              </a:spcBef>
              <a:buFont typeface="Arial"/>
              <a:buChar char="•"/>
            </a:pPr>
            <a:r>
              <a:rPr lang="en-US" sz="1900" strike="noStrike" u="none">
                <a:solidFill>
                  <a:srgbClr val="000000"/>
                </a:solidFill>
                <a:latin typeface="Poppins"/>
              </a:rPr>
              <a:t>Gift Card/ Gift Certificates for Men’s Services or items for use on your site.</a:t>
            </a:r>
          </a:p>
          <a:p>
            <a:pPr algn="l" marL="410211" indent="-205106" lvl="1">
              <a:lnSpc>
                <a:spcPts val="2660"/>
              </a:lnSpc>
              <a:spcBef>
                <a:spcPct val="0"/>
              </a:spcBef>
              <a:buFont typeface="Arial"/>
              <a:buChar char="•"/>
            </a:pPr>
            <a:r>
              <a:rPr lang="en-US" sz="1900" strike="noStrike" u="none">
                <a:solidFill>
                  <a:srgbClr val="000000"/>
                </a:solidFill>
                <a:latin typeface="Poppins"/>
              </a:rPr>
              <a:t>Company logo and material throughout Men’s Lounge.</a:t>
            </a:r>
          </a:p>
          <a:p>
            <a:pPr algn="l" marL="410211" indent="-205106" lvl="1">
              <a:lnSpc>
                <a:spcPts val="2660"/>
              </a:lnSpc>
              <a:spcBef>
                <a:spcPct val="0"/>
              </a:spcBef>
              <a:buFont typeface="Arial"/>
              <a:buChar char="•"/>
            </a:pPr>
            <a:r>
              <a:rPr lang="en-US" sz="1900" strike="noStrike" u="none">
                <a:solidFill>
                  <a:srgbClr val="000000"/>
                </a:solidFill>
                <a:latin typeface="Poppins"/>
              </a:rPr>
              <a:t>Email us at traininging@sealeadersinc.com if you would like to offer</a:t>
            </a:r>
          </a:p>
          <a:p>
            <a:pPr algn="l" marL="410211" indent="-205106" lvl="1">
              <a:lnSpc>
                <a:spcPts val="2660"/>
              </a:lnSpc>
              <a:spcBef>
                <a:spcPct val="0"/>
              </a:spcBef>
              <a:buFont typeface="Arial"/>
              <a:buChar char="•"/>
            </a:pPr>
            <a:r>
              <a:rPr lang="en-US" sz="1900" strike="noStrike" u="none">
                <a:solidFill>
                  <a:srgbClr val="000000"/>
                </a:solidFill>
                <a:latin typeface="Poppins"/>
              </a:rPr>
              <a:t>something not mentioned above as an addition to our Men’s Lounge area!</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2"/>
            <a:srcRect l="0" t="7865" r="0" b="7865"/>
            <a:stretch>
              <a:fillRect/>
            </a:stretch>
          </p:blipFill>
          <p:spPr>
            <a:xfrm flipH="false" flipV="false">
              <a:off x="0" y="0"/>
              <a:ext cx="24384000" cy="13716000"/>
            </a:xfrm>
            <a:prstGeom prst="rect">
              <a:avLst/>
            </a:prstGeom>
          </p:spPr>
        </p:pic>
      </p:grpSp>
      <p:grpSp>
        <p:nvGrpSpPr>
          <p:cNvPr name="Group 4" id="4"/>
          <p:cNvGrpSpPr/>
          <p:nvPr/>
        </p:nvGrpSpPr>
        <p:grpSpPr>
          <a:xfrm rot="0">
            <a:off x="-283181" y="-543829"/>
            <a:ext cx="7018642" cy="12227863"/>
            <a:chOff x="0" y="0"/>
            <a:chExt cx="1848531" cy="3220507"/>
          </a:xfrm>
        </p:grpSpPr>
        <p:sp>
          <p:nvSpPr>
            <p:cNvPr name="Freeform 5" id="5"/>
            <p:cNvSpPr/>
            <p:nvPr/>
          </p:nvSpPr>
          <p:spPr>
            <a:xfrm flipH="false" flipV="false" rot="0">
              <a:off x="0" y="0"/>
              <a:ext cx="1848531" cy="3220507"/>
            </a:xfrm>
            <a:custGeom>
              <a:avLst/>
              <a:gdLst/>
              <a:ahLst/>
              <a:cxnLst/>
              <a:rect r="r" b="b" t="t" l="l"/>
              <a:pathLst>
                <a:path h="3220507" w="1848531">
                  <a:moveTo>
                    <a:pt x="0" y="0"/>
                  </a:moveTo>
                  <a:lnTo>
                    <a:pt x="1848531" y="0"/>
                  </a:lnTo>
                  <a:lnTo>
                    <a:pt x="1848531" y="3220507"/>
                  </a:lnTo>
                  <a:lnTo>
                    <a:pt x="0" y="3220507"/>
                  </a:lnTo>
                  <a:close/>
                </a:path>
              </a:pathLst>
            </a:custGeom>
            <a:solidFill>
              <a:srgbClr val="ED1263"/>
            </a:solidFill>
          </p:spPr>
        </p:sp>
        <p:sp>
          <p:nvSpPr>
            <p:cNvPr name="TextBox 6" id="6"/>
            <p:cNvSpPr txBox="true"/>
            <p:nvPr/>
          </p:nvSpPr>
          <p:spPr>
            <a:xfrm>
              <a:off x="0" y="-66675"/>
              <a:ext cx="1848531" cy="3287182"/>
            </a:xfrm>
            <a:prstGeom prst="rect">
              <a:avLst/>
            </a:prstGeom>
          </p:spPr>
          <p:txBody>
            <a:bodyPr anchor="ctr" rtlCol="false" tIns="50800" lIns="50800" bIns="50800" rIns="50800"/>
            <a:lstStyle/>
            <a:p>
              <a:pPr algn="ctr">
                <a:lnSpc>
                  <a:spcPts val="3499"/>
                </a:lnSpc>
              </a:pPr>
            </a:p>
          </p:txBody>
        </p:sp>
      </p:grpSp>
      <p:sp>
        <p:nvSpPr>
          <p:cNvPr name="AutoShape 7" id="7"/>
          <p:cNvSpPr/>
          <p:nvPr/>
        </p:nvSpPr>
        <p:spPr>
          <a:xfrm>
            <a:off x="962073" y="2663573"/>
            <a:ext cx="1379858" cy="0"/>
          </a:xfrm>
          <a:prstGeom prst="line">
            <a:avLst/>
          </a:prstGeom>
          <a:ln cap="flat" w="38100">
            <a:solidFill>
              <a:srgbClr val="FFFFFF"/>
            </a:solidFill>
            <a:prstDash val="solid"/>
            <a:headEnd type="none" len="sm" w="sm"/>
            <a:tailEnd type="none" len="sm" w="sm"/>
          </a:ln>
        </p:spPr>
      </p:sp>
      <p:sp>
        <p:nvSpPr>
          <p:cNvPr name="AutoShape 8" id="8"/>
          <p:cNvSpPr/>
          <p:nvPr/>
        </p:nvSpPr>
        <p:spPr>
          <a:xfrm>
            <a:off x="11215391" y="3050212"/>
            <a:ext cx="1551553" cy="0"/>
          </a:xfrm>
          <a:prstGeom prst="line">
            <a:avLst/>
          </a:prstGeom>
          <a:ln cap="flat" w="38100">
            <a:solidFill>
              <a:srgbClr val="FFFFFF"/>
            </a:solidFill>
            <a:prstDash val="solid"/>
            <a:headEnd type="none" len="sm" w="sm"/>
            <a:tailEnd type="none" len="sm" w="sm"/>
          </a:ln>
        </p:spPr>
      </p:sp>
      <p:grpSp>
        <p:nvGrpSpPr>
          <p:cNvPr name="Group 9" id="9"/>
          <p:cNvGrpSpPr/>
          <p:nvPr/>
        </p:nvGrpSpPr>
        <p:grpSpPr>
          <a:xfrm rot="0">
            <a:off x="11788029" y="-543829"/>
            <a:ext cx="7100447" cy="12227863"/>
            <a:chOff x="0" y="0"/>
            <a:chExt cx="1870077" cy="3220507"/>
          </a:xfrm>
        </p:grpSpPr>
        <p:sp>
          <p:nvSpPr>
            <p:cNvPr name="Freeform 10" id="10"/>
            <p:cNvSpPr/>
            <p:nvPr/>
          </p:nvSpPr>
          <p:spPr>
            <a:xfrm flipH="false" flipV="false" rot="0">
              <a:off x="0" y="0"/>
              <a:ext cx="1870077" cy="3220507"/>
            </a:xfrm>
            <a:custGeom>
              <a:avLst/>
              <a:gdLst/>
              <a:ahLst/>
              <a:cxnLst/>
              <a:rect r="r" b="b" t="t" l="l"/>
              <a:pathLst>
                <a:path h="3220507" w="1870077">
                  <a:moveTo>
                    <a:pt x="0" y="0"/>
                  </a:moveTo>
                  <a:lnTo>
                    <a:pt x="1870077" y="0"/>
                  </a:lnTo>
                  <a:lnTo>
                    <a:pt x="1870077" y="3220507"/>
                  </a:lnTo>
                  <a:lnTo>
                    <a:pt x="0" y="3220507"/>
                  </a:lnTo>
                  <a:close/>
                </a:path>
              </a:pathLst>
            </a:custGeom>
            <a:solidFill>
              <a:srgbClr val="ED1263"/>
            </a:solidFill>
          </p:spPr>
        </p:sp>
        <p:sp>
          <p:nvSpPr>
            <p:cNvPr name="TextBox 11" id="11"/>
            <p:cNvSpPr txBox="true"/>
            <p:nvPr/>
          </p:nvSpPr>
          <p:spPr>
            <a:xfrm>
              <a:off x="0" y="-66675"/>
              <a:ext cx="1870077" cy="3287182"/>
            </a:xfrm>
            <a:prstGeom prst="rect">
              <a:avLst/>
            </a:prstGeom>
          </p:spPr>
          <p:txBody>
            <a:bodyPr anchor="ctr" rtlCol="false" tIns="50800" lIns="50800" bIns="50800" rIns="50800"/>
            <a:lstStyle/>
            <a:p>
              <a:pPr algn="ctr">
                <a:lnSpc>
                  <a:spcPts val="3499"/>
                </a:lnSpc>
              </a:pPr>
            </a:p>
          </p:txBody>
        </p:sp>
      </p:grpSp>
      <p:sp>
        <p:nvSpPr>
          <p:cNvPr name="AutoShape 12" id="12"/>
          <p:cNvSpPr/>
          <p:nvPr/>
        </p:nvSpPr>
        <p:spPr>
          <a:xfrm>
            <a:off x="12248109" y="2663573"/>
            <a:ext cx="1551553" cy="0"/>
          </a:xfrm>
          <a:prstGeom prst="line">
            <a:avLst/>
          </a:prstGeom>
          <a:ln cap="flat" w="38100">
            <a:solidFill>
              <a:srgbClr val="FFFFFF"/>
            </a:solidFill>
            <a:prstDash val="solid"/>
            <a:headEnd type="none" len="sm" w="sm"/>
            <a:tailEnd type="none" len="sm" w="sm"/>
          </a:ln>
        </p:spPr>
      </p:sp>
      <p:sp>
        <p:nvSpPr>
          <p:cNvPr name="Freeform 13" id="13"/>
          <p:cNvSpPr/>
          <p:nvPr/>
        </p:nvSpPr>
        <p:spPr>
          <a:xfrm flipH="false" flipV="false" rot="0">
            <a:off x="12958111" y="4706585"/>
            <a:ext cx="5329889" cy="9766276"/>
          </a:xfrm>
          <a:custGeom>
            <a:avLst/>
            <a:gdLst/>
            <a:ahLst/>
            <a:cxnLst/>
            <a:rect r="r" b="b" t="t" l="l"/>
            <a:pathLst>
              <a:path h="9766276" w="5329889">
                <a:moveTo>
                  <a:pt x="0" y="0"/>
                </a:moveTo>
                <a:lnTo>
                  <a:pt x="5329889" y="0"/>
                </a:lnTo>
                <a:lnTo>
                  <a:pt x="5329889" y="9766276"/>
                </a:lnTo>
                <a:lnTo>
                  <a:pt x="0" y="9766276"/>
                </a:lnTo>
                <a:lnTo>
                  <a:pt x="0" y="0"/>
                </a:lnTo>
                <a:close/>
              </a:path>
            </a:pathLst>
          </a:custGeom>
          <a:blipFill>
            <a:blip r:embed="rId3"/>
            <a:stretch>
              <a:fillRect l="-118669" t="0" r="-68759" b="0"/>
            </a:stretch>
          </a:blipFill>
        </p:spPr>
      </p:sp>
      <p:sp>
        <p:nvSpPr>
          <p:cNvPr name="TextBox 14" id="14"/>
          <p:cNvSpPr txBox="true"/>
          <p:nvPr/>
        </p:nvSpPr>
        <p:spPr>
          <a:xfrm rot="0">
            <a:off x="894224" y="1508657"/>
            <a:ext cx="5488429" cy="833396"/>
          </a:xfrm>
          <a:prstGeom prst="rect">
            <a:avLst/>
          </a:prstGeom>
        </p:spPr>
        <p:txBody>
          <a:bodyPr anchor="t" rtlCol="false" tIns="0" lIns="0" bIns="0" rIns="0">
            <a:spAutoFit/>
          </a:bodyPr>
          <a:lstStyle/>
          <a:p>
            <a:pPr>
              <a:lnSpc>
                <a:spcPts val="6047"/>
              </a:lnSpc>
            </a:pPr>
            <a:r>
              <a:rPr lang="en-US" sz="5498">
                <a:solidFill>
                  <a:srgbClr val="FFFFFF"/>
                </a:solidFill>
                <a:latin typeface="Poppins Bold"/>
              </a:rPr>
              <a:t>SILVER | $1,000</a:t>
            </a:r>
          </a:p>
        </p:txBody>
      </p:sp>
      <p:sp>
        <p:nvSpPr>
          <p:cNvPr name="TextBox 15" id="15"/>
          <p:cNvSpPr txBox="true"/>
          <p:nvPr/>
        </p:nvSpPr>
        <p:spPr>
          <a:xfrm rot="0">
            <a:off x="894224" y="962025"/>
            <a:ext cx="3274382" cy="399866"/>
          </a:xfrm>
          <a:prstGeom prst="rect">
            <a:avLst/>
          </a:prstGeom>
        </p:spPr>
        <p:txBody>
          <a:bodyPr anchor="t" rtlCol="false" tIns="0" lIns="0" bIns="0" rIns="0">
            <a:spAutoFit/>
          </a:bodyPr>
          <a:lstStyle/>
          <a:p>
            <a:pPr>
              <a:lnSpc>
                <a:spcPts val="3112"/>
              </a:lnSpc>
            </a:pPr>
            <a:r>
              <a:rPr lang="en-US" sz="2223">
                <a:solidFill>
                  <a:srgbClr val="FFFFFF"/>
                </a:solidFill>
                <a:latin typeface="Poppins Bold"/>
              </a:rPr>
              <a:t>SPONSORSHIP</a:t>
            </a:r>
          </a:p>
        </p:txBody>
      </p:sp>
      <p:sp>
        <p:nvSpPr>
          <p:cNvPr name="TextBox 16" id="16"/>
          <p:cNvSpPr txBox="true"/>
          <p:nvPr/>
        </p:nvSpPr>
        <p:spPr>
          <a:xfrm rot="0">
            <a:off x="894224" y="3174037"/>
            <a:ext cx="4576291" cy="5009515"/>
          </a:xfrm>
          <a:prstGeom prst="rect">
            <a:avLst/>
          </a:prstGeom>
        </p:spPr>
        <p:txBody>
          <a:bodyPr anchor="t" rtlCol="false" tIns="0" lIns="0" bIns="0" rIns="0">
            <a:spAutoFit/>
          </a:bodyPr>
          <a:lstStyle/>
          <a:p>
            <a:pPr marL="410211" indent="-205106" lvl="1">
              <a:lnSpc>
                <a:spcPts val="2660"/>
              </a:lnSpc>
              <a:buFont typeface="Arial"/>
              <a:buChar char="•"/>
            </a:pPr>
            <a:r>
              <a:rPr lang="en-US" sz="1900">
                <a:solidFill>
                  <a:srgbClr val="FFFFFF"/>
                </a:solidFill>
                <a:latin typeface="Poppins"/>
                <a:ea typeface="Poppins"/>
              </a:rPr>
              <a:t>Complimentary vendor booth (10×10) at conference</a:t>
            </a:r>
          </a:p>
          <a:p>
            <a:pPr marL="410211" indent="-205106" lvl="1">
              <a:lnSpc>
                <a:spcPts val="2660"/>
              </a:lnSpc>
              <a:buFont typeface="Arial"/>
              <a:buChar char="•"/>
            </a:pPr>
            <a:r>
              <a:rPr lang="en-US" sz="1900">
                <a:solidFill>
                  <a:srgbClr val="FFFFFF"/>
                </a:solidFill>
                <a:latin typeface="Poppins"/>
              </a:rPr>
              <a:t>2 Wristbands for guests to attend the conference.</a:t>
            </a:r>
          </a:p>
          <a:p>
            <a:pPr marL="410211" indent="-205106" lvl="1">
              <a:lnSpc>
                <a:spcPts val="2660"/>
              </a:lnSpc>
              <a:buFont typeface="Arial"/>
              <a:buChar char="•"/>
            </a:pPr>
            <a:r>
              <a:rPr lang="en-US" sz="1900">
                <a:solidFill>
                  <a:srgbClr val="FFFFFF"/>
                </a:solidFill>
                <a:latin typeface="Poppins"/>
              </a:rPr>
              <a:t>Company logo acknowledgement on website with a web link and your organizations’ name mentioned at the event, as well as marketing materials.</a:t>
            </a:r>
          </a:p>
          <a:p>
            <a:pPr marL="410211" indent="-205106" lvl="1">
              <a:lnSpc>
                <a:spcPts val="2660"/>
              </a:lnSpc>
              <a:buFont typeface="Arial"/>
              <a:buChar char="•"/>
            </a:pPr>
            <a:r>
              <a:rPr lang="en-US" sz="1900">
                <a:solidFill>
                  <a:srgbClr val="FFFFFF"/>
                </a:solidFill>
                <a:latin typeface="Poppins"/>
              </a:rPr>
              <a:t>Opportunity to your company marketing materials, products and promotional items inside of our 100 VIP and sample-sized swag bags. (With materials provided by you!)</a:t>
            </a:r>
          </a:p>
        </p:txBody>
      </p:sp>
      <p:sp>
        <p:nvSpPr>
          <p:cNvPr name="TextBox 17" id="17"/>
          <p:cNvSpPr txBox="true"/>
          <p:nvPr/>
        </p:nvSpPr>
        <p:spPr>
          <a:xfrm rot="0">
            <a:off x="12248109" y="1510228"/>
            <a:ext cx="6180288" cy="831825"/>
          </a:xfrm>
          <a:prstGeom prst="rect">
            <a:avLst/>
          </a:prstGeom>
        </p:spPr>
        <p:txBody>
          <a:bodyPr anchor="t" rtlCol="false" tIns="0" lIns="0" bIns="0" rIns="0">
            <a:spAutoFit/>
          </a:bodyPr>
          <a:lstStyle/>
          <a:p>
            <a:pPr algn="l" marL="0" indent="0" lvl="0">
              <a:lnSpc>
                <a:spcPts val="6047"/>
              </a:lnSpc>
              <a:spcBef>
                <a:spcPct val="0"/>
              </a:spcBef>
            </a:pPr>
            <a:r>
              <a:rPr lang="en-US" sz="5498" strike="noStrike" u="none">
                <a:solidFill>
                  <a:srgbClr val="FFFFFF"/>
                </a:solidFill>
                <a:latin typeface="Poppins Bold"/>
              </a:rPr>
              <a:t>GOLD | $500</a:t>
            </a:r>
          </a:p>
        </p:txBody>
      </p:sp>
      <p:sp>
        <p:nvSpPr>
          <p:cNvPr name="TextBox 18" id="18"/>
          <p:cNvSpPr txBox="true"/>
          <p:nvPr/>
        </p:nvSpPr>
        <p:spPr>
          <a:xfrm rot="0">
            <a:off x="12248109" y="962025"/>
            <a:ext cx="3681813" cy="400711"/>
          </a:xfrm>
          <a:prstGeom prst="rect">
            <a:avLst/>
          </a:prstGeom>
        </p:spPr>
        <p:txBody>
          <a:bodyPr anchor="t" rtlCol="false" tIns="0" lIns="0" bIns="0" rIns="0">
            <a:spAutoFit/>
          </a:bodyPr>
          <a:lstStyle/>
          <a:p>
            <a:pPr algn="l" marL="0" indent="0" lvl="0">
              <a:lnSpc>
                <a:spcPts val="3112"/>
              </a:lnSpc>
              <a:spcBef>
                <a:spcPct val="0"/>
              </a:spcBef>
            </a:pPr>
            <a:r>
              <a:rPr lang="en-US" sz="2223" strike="noStrike" u="none">
                <a:solidFill>
                  <a:srgbClr val="FFFFFF"/>
                </a:solidFill>
                <a:latin typeface="Poppins Bold"/>
              </a:rPr>
              <a:t>SPONSORSHIP</a:t>
            </a:r>
          </a:p>
        </p:txBody>
      </p:sp>
      <p:sp>
        <p:nvSpPr>
          <p:cNvPr name="TextBox 19" id="19"/>
          <p:cNvSpPr txBox="true"/>
          <p:nvPr/>
        </p:nvSpPr>
        <p:spPr>
          <a:xfrm rot="0">
            <a:off x="12248109" y="3174037"/>
            <a:ext cx="4867993" cy="2342515"/>
          </a:xfrm>
          <a:prstGeom prst="rect">
            <a:avLst/>
          </a:prstGeom>
        </p:spPr>
        <p:txBody>
          <a:bodyPr anchor="t" rtlCol="false" tIns="0" lIns="0" bIns="0" rIns="0">
            <a:spAutoFit/>
          </a:bodyPr>
          <a:lstStyle/>
          <a:p>
            <a:pPr algn="l" marL="410211" indent="-205106" lvl="1">
              <a:lnSpc>
                <a:spcPts val="2660"/>
              </a:lnSpc>
              <a:spcBef>
                <a:spcPct val="0"/>
              </a:spcBef>
              <a:buFont typeface="Arial"/>
              <a:buChar char="•"/>
            </a:pPr>
            <a:r>
              <a:rPr lang="en-US" sz="1900" strike="noStrike" u="none">
                <a:solidFill>
                  <a:srgbClr val="FFFFFF"/>
                </a:solidFill>
                <a:latin typeface="Poppins"/>
              </a:rPr>
              <a:t>1 Wristband guest to attend the conference.</a:t>
            </a:r>
          </a:p>
          <a:p>
            <a:pPr algn="l" marL="410211" indent="-205106" lvl="1">
              <a:lnSpc>
                <a:spcPts val="2660"/>
              </a:lnSpc>
              <a:spcBef>
                <a:spcPct val="0"/>
              </a:spcBef>
              <a:buFont typeface="Arial"/>
              <a:buChar char="•"/>
            </a:pPr>
            <a:r>
              <a:rPr lang="en-US" sz="1900" strike="noStrike" u="none">
                <a:solidFill>
                  <a:srgbClr val="FFFFFF"/>
                </a:solidFill>
                <a:latin typeface="Poppins"/>
              </a:rPr>
              <a:t>Company logo acknowledgement on website with a web link and your organizations’ name mentioned at the event, as well as marketing materials.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FFFFF">
                <a:alpha val="100000"/>
              </a:srgbClr>
            </a:gs>
            <a:gs pos="100000">
              <a:srgbClr val="ED1263">
                <a:alpha val="100000"/>
              </a:srgbClr>
            </a:gs>
          </a:gsLst>
          <a:lin ang="0"/>
        </a:gradFill>
      </p:bgPr>
    </p:bg>
    <p:spTree>
      <p:nvGrpSpPr>
        <p:cNvPr id="1" name=""/>
        <p:cNvGrpSpPr/>
        <p:nvPr/>
      </p:nvGrpSpPr>
      <p:grpSpPr>
        <a:xfrm>
          <a:off x="0" y="0"/>
          <a:ext cx="0" cy="0"/>
          <a:chOff x="0" y="0"/>
          <a:chExt cx="0" cy="0"/>
        </a:xfrm>
      </p:grpSpPr>
      <p:sp>
        <p:nvSpPr>
          <p:cNvPr name="AutoShape 2" id="2"/>
          <p:cNvSpPr/>
          <p:nvPr/>
        </p:nvSpPr>
        <p:spPr>
          <a:xfrm>
            <a:off x="734290" y="5176768"/>
            <a:ext cx="1551553" cy="0"/>
          </a:xfrm>
          <a:prstGeom prst="line">
            <a:avLst/>
          </a:prstGeom>
          <a:ln cap="flat" w="38100">
            <a:solidFill>
              <a:srgbClr val="065AAB"/>
            </a:solidFill>
            <a:prstDash val="solid"/>
            <a:headEnd type="none" len="sm" w="sm"/>
            <a:tailEnd type="none" len="sm" w="sm"/>
          </a:ln>
        </p:spPr>
      </p:sp>
      <p:sp>
        <p:nvSpPr>
          <p:cNvPr name="TextBox 3" id="3"/>
          <p:cNvSpPr txBox="true"/>
          <p:nvPr/>
        </p:nvSpPr>
        <p:spPr>
          <a:xfrm rot="0">
            <a:off x="734290" y="3962246"/>
            <a:ext cx="5584578" cy="831850"/>
          </a:xfrm>
          <a:prstGeom prst="rect">
            <a:avLst/>
          </a:prstGeom>
        </p:spPr>
        <p:txBody>
          <a:bodyPr anchor="t" rtlCol="false" tIns="0" lIns="0" bIns="0" rIns="0">
            <a:spAutoFit/>
          </a:bodyPr>
          <a:lstStyle/>
          <a:p>
            <a:pPr>
              <a:lnSpc>
                <a:spcPts val="6049"/>
              </a:lnSpc>
            </a:pPr>
            <a:r>
              <a:rPr lang="en-US" sz="5499">
                <a:solidFill>
                  <a:srgbClr val="000000"/>
                </a:solidFill>
                <a:latin typeface="Poppins Bold"/>
              </a:rPr>
              <a:t>SPONSORSHIP</a:t>
            </a:r>
          </a:p>
        </p:txBody>
      </p:sp>
      <p:sp>
        <p:nvSpPr>
          <p:cNvPr name="TextBox 4" id="4"/>
          <p:cNvSpPr txBox="true"/>
          <p:nvPr/>
        </p:nvSpPr>
        <p:spPr>
          <a:xfrm rot="0">
            <a:off x="734290" y="3482429"/>
            <a:ext cx="3681813" cy="441325"/>
          </a:xfrm>
          <a:prstGeom prst="rect">
            <a:avLst/>
          </a:prstGeom>
        </p:spPr>
        <p:txBody>
          <a:bodyPr anchor="t" rtlCol="false" tIns="0" lIns="0" bIns="0" rIns="0">
            <a:spAutoFit/>
          </a:bodyPr>
          <a:lstStyle/>
          <a:p>
            <a:pPr>
              <a:lnSpc>
                <a:spcPts val="3499"/>
              </a:lnSpc>
            </a:pPr>
            <a:r>
              <a:rPr lang="en-US" sz="2499">
                <a:solidFill>
                  <a:srgbClr val="000000"/>
                </a:solidFill>
                <a:latin typeface="Poppins Bold"/>
              </a:rPr>
              <a:t>BENEFITS OF</a:t>
            </a:r>
          </a:p>
        </p:txBody>
      </p:sp>
      <p:sp>
        <p:nvSpPr>
          <p:cNvPr name="TextBox 5" id="5"/>
          <p:cNvSpPr txBox="true"/>
          <p:nvPr/>
        </p:nvSpPr>
        <p:spPr>
          <a:xfrm rot="0">
            <a:off x="734290" y="5406302"/>
            <a:ext cx="5584578" cy="4087032"/>
          </a:xfrm>
          <a:prstGeom prst="rect">
            <a:avLst/>
          </a:prstGeom>
        </p:spPr>
        <p:txBody>
          <a:bodyPr anchor="t" rtlCol="false" tIns="0" lIns="0" bIns="0" rIns="0">
            <a:spAutoFit/>
          </a:bodyPr>
          <a:lstStyle/>
          <a:p>
            <a:pPr>
              <a:lnSpc>
                <a:spcPts val="2800"/>
              </a:lnSpc>
            </a:pPr>
            <a:r>
              <a:rPr lang="en-US" sz="2000">
                <a:solidFill>
                  <a:srgbClr val="000000"/>
                </a:solidFill>
                <a:latin typeface="Poppins"/>
              </a:rPr>
              <a:t>Sponsoring the Beauty Experience Conference can offer numerous benefits to sponsors, aligning with your mission to empower beauty professionals and enhance client experiences in the cosmetology, esthetician, and related industries. </a:t>
            </a:r>
          </a:p>
          <a:p>
            <a:pPr>
              <a:lnSpc>
                <a:spcPts val="2800"/>
              </a:lnSpc>
            </a:pPr>
          </a:p>
          <a:p>
            <a:pPr>
              <a:lnSpc>
                <a:spcPts val="3359"/>
              </a:lnSpc>
            </a:pPr>
            <a:r>
              <a:rPr lang="en-US" sz="2399">
                <a:solidFill>
                  <a:srgbClr val="000000"/>
                </a:solidFill>
                <a:latin typeface="Poppins Bold"/>
              </a:rPr>
              <a:t>Here are some compelling benefits for sponsors &gt;&gt;</a:t>
            </a:r>
          </a:p>
          <a:p>
            <a:pPr>
              <a:lnSpc>
                <a:spcPts val="3359"/>
              </a:lnSpc>
            </a:pPr>
          </a:p>
        </p:txBody>
      </p:sp>
      <p:grpSp>
        <p:nvGrpSpPr>
          <p:cNvPr name="Group 6" id="6"/>
          <p:cNvGrpSpPr/>
          <p:nvPr/>
        </p:nvGrpSpPr>
        <p:grpSpPr>
          <a:xfrm rot="0">
            <a:off x="6976851" y="285507"/>
            <a:ext cx="10847724" cy="1486536"/>
            <a:chOff x="0" y="0"/>
            <a:chExt cx="2857014" cy="391516"/>
          </a:xfrm>
        </p:grpSpPr>
        <p:sp>
          <p:nvSpPr>
            <p:cNvPr name="Freeform 7" id="7"/>
            <p:cNvSpPr/>
            <p:nvPr/>
          </p:nvSpPr>
          <p:spPr>
            <a:xfrm flipH="false" flipV="false" rot="0">
              <a:off x="0" y="0"/>
              <a:ext cx="2857014" cy="391516"/>
            </a:xfrm>
            <a:custGeom>
              <a:avLst/>
              <a:gdLst/>
              <a:ahLst/>
              <a:cxnLst/>
              <a:rect r="r" b="b" t="t" l="l"/>
              <a:pathLst>
                <a:path h="391516" w="2857014">
                  <a:moveTo>
                    <a:pt x="0" y="0"/>
                  </a:moveTo>
                  <a:lnTo>
                    <a:pt x="2857014" y="0"/>
                  </a:lnTo>
                  <a:lnTo>
                    <a:pt x="2857014" y="391516"/>
                  </a:lnTo>
                  <a:lnTo>
                    <a:pt x="0" y="391516"/>
                  </a:lnTo>
                  <a:close/>
                </a:path>
              </a:pathLst>
            </a:custGeom>
            <a:solidFill>
              <a:srgbClr val="FFFFFF"/>
            </a:solidFill>
          </p:spPr>
        </p:sp>
        <p:sp>
          <p:nvSpPr>
            <p:cNvPr name="TextBox 8" id="8"/>
            <p:cNvSpPr txBox="true"/>
            <p:nvPr/>
          </p:nvSpPr>
          <p:spPr>
            <a:xfrm>
              <a:off x="0" y="-66675"/>
              <a:ext cx="2857014" cy="458191"/>
            </a:xfrm>
            <a:prstGeom prst="rect">
              <a:avLst/>
            </a:prstGeom>
          </p:spPr>
          <p:txBody>
            <a:bodyPr anchor="ctr" rtlCol="false" tIns="50800" lIns="50800" bIns="50800" rIns="50800"/>
            <a:lstStyle/>
            <a:p>
              <a:pPr algn="ctr">
                <a:lnSpc>
                  <a:spcPts val="3499"/>
                </a:lnSpc>
              </a:pPr>
            </a:p>
          </p:txBody>
        </p:sp>
      </p:grpSp>
      <p:sp>
        <p:nvSpPr>
          <p:cNvPr name="TextBox 9" id="9"/>
          <p:cNvSpPr txBox="true"/>
          <p:nvPr/>
        </p:nvSpPr>
        <p:spPr>
          <a:xfrm rot="0">
            <a:off x="7149821" y="458277"/>
            <a:ext cx="855597" cy="477521"/>
          </a:xfrm>
          <a:prstGeom prst="rect">
            <a:avLst/>
          </a:prstGeom>
        </p:spPr>
        <p:txBody>
          <a:bodyPr anchor="t" rtlCol="false" tIns="0" lIns="0" bIns="0" rIns="0">
            <a:spAutoFit/>
          </a:bodyPr>
          <a:lstStyle/>
          <a:p>
            <a:pPr>
              <a:lnSpc>
                <a:spcPts val="3410"/>
              </a:lnSpc>
            </a:pPr>
            <a:r>
              <a:rPr lang="en-US" sz="3100">
                <a:solidFill>
                  <a:srgbClr val="ED1263"/>
                </a:solidFill>
                <a:latin typeface="Poppins Bold"/>
              </a:rPr>
              <a:t>01.</a:t>
            </a:r>
          </a:p>
        </p:txBody>
      </p:sp>
      <p:sp>
        <p:nvSpPr>
          <p:cNvPr name="TextBox 10" id="10"/>
          <p:cNvSpPr txBox="true"/>
          <p:nvPr/>
        </p:nvSpPr>
        <p:spPr>
          <a:xfrm rot="0">
            <a:off x="8175096" y="740852"/>
            <a:ext cx="9495805" cy="754965"/>
          </a:xfrm>
          <a:prstGeom prst="rect">
            <a:avLst/>
          </a:prstGeom>
        </p:spPr>
        <p:txBody>
          <a:bodyPr anchor="t" rtlCol="false" tIns="0" lIns="0" bIns="0" rIns="0">
            <a:spAutoFit/>
          </a:bodyPr>
          <a:lstStyle/>
          <a:p>
            <a:pPr>
              <a:lnSpc>
                <a:spcPts val="1960"/>
              </a:lnSpc>
            </a:pPr>
            <a:r>
              <a:rPr lang="en-US" sz="1400">
                <a:solidFill>
                  <a:srgbClr val="000000"/>
                </a:solidFill>
                <a:latin typeface="Poppins"/>
              </a:rPr>
              <a:t>Sponsors gain significant visibility and recognition within the </a:t>
            </a:r>
            <a:r>
              <a:rPr lang="en-US" sz="1400">
                <a:solidFill>
                  <a:srgbClr val="000000"/>
                </a:solidFill>
                <a:latin typeface="Poppins"/>
              </a:rPr>
              <a:t>beauty and cosmetology industry. Your conference attracts a wide range of professionals, providing sponsors with exposure to a diverse and engaged audience.</a:t>
            </a:r>
          </a:p>
        </p:txBody>
      </p:sp>
      <p:sp>
        <p:nvSpPr>
          <p:cNvPr name="TextBox 11" id="11"/>
          <p:cNvSpPr txBox="true"/>
          <p:nvPr/>
        </p:nvSpPr>
        <p:spPr>
          <a:xfrm rot="0">
            <a:off x="8175096" y="401127"/>
            <a:ext cx="3303421" cy="368300"/>
          </a:xfrm>
          <a:prstGeom prst="rect">
            <a:avLst/>
          </a:prstGeom>
        </p:spPr>
        <p:txBody>
          <a:bodyPr anchor="t" rtlCol="false" tIns="0" lIns="0" bIns="0" rIns="0">
            <a:spAutoFit/>
          </a:bodyPr>
          <a:lstStyle/>
          <a:p>
            <a:pPr>
              <a:lnSpc>
                <a:spcPts val="2800"/>
              </a:lnSpc>
            </a:pPr>
            <a:r>
              <a:rPr lang="en-US" sz="2000">
                <a:solidFill>
                  <a:srgbClr val="000000"/>
                </a:solidFill>
                <a:latin typeface="Poppins Bold"/>
              </a:rPr>
              <a:t>INDUSTRY EXPOSURE</a:t>
            </a:r>
          </a:p>
        </p:txBody>
      </p:sp>
      <p:grpSp>
        <p:nvGrpSpPr>
          <p:cNvPr name="Group 12" id="12"/>
          <p:cNvGrpSpPr/>
          <p:nvPr/>
        </p:nvGrpSpPr>
        <p:grpSpPr>
          <a:xfrm rot="0">
            <a:off x="7007366" y="1954988"/>
            <a:ext cx="10847724" cy="1379345"/>
            <a:chOff x="0" y="0"/>
            <a:chExt cx="2857014" cy="363284"/>
          </a:xfrm>
        </p:grpSpPr>
        <p:sp>
          <p:nvSpPr>
            <p:cNvPr name="Freeform 13" id="13"/>
            <p:cNvSpPr/>
            <p:nvPr/>
          </p:nvSpPr>
          <p:spPr>
            <a:xfrm flipH="false" flipV="false" rot="0">
              <a:off x="0" y="0"/>
              <a:ext cx="2857014" cy="363284"/>
            </a:xfrm>
            <a:custGeom>
              <a:avLst/>
              <a:gdLst/>
              <a:ahLst/>
              <a:cxnLst/>
              <a:rect r="r" b="b" t="t" l="l"/>
              <a:pathLst>
                <a:path h="363284" w="2857014">
                  <a:moveTo>
                    <a:pt x="0" y="0"/>
                  </a:moveTo>
                  <a:lnTo>
                    <a:pt x="2857014" y="0"/>
                  </a:lnTo>
                  <a:lnTo>
                    <a:pt x="2857014" y="363284"/>
                  </a:lnTo>
                  <a:lnTo>
                    <a:pt x="0" y="363284"/>
                  </a:lnTo>
                  <a:close/>
                </a:path>
              </a:pathLst>
            </a:custGeom>
            <a:solidFill>
              <a:srgbClr val="FFFFFF"/>
            </a:solidFill>
          </p:spPr>
        </p:sp>
        <p:sp>
          <p:nvSpPr>
            <p:cNvPr name="TextBox 14" id="14"/>
            <p:cNvSpPr txBox="true"/>
            <p:nvPr/>
          </p:nvSpPr>
          <p:spPr>
            <a:xfrm>
              <a:off x="0" y="-66675"/>
              <a:ext cx="2857014" cy="429959"/>
            </a:xfrm>
            <a:prstGeom prst="rect">
              <a:avLst/>
            </a:prstGeom>
          </p:spPr>
          <p:txBody>
            <a:bodyPr anchor="ctr" rtlCol="false" tIns="50800" lIns="50800" bIns="50800" rIns="50800"/>
            <a:lstStyle/>
            <a:p>
              <a:pPr algn="ctr">
                <a:lnSpc>
                  <a:spcPts val="3499"/>
                </a:lnSpc>
              </a:pPr>
            </a:p>
          </p:txBody>
        </p:sp>
      </p:grpSp>
      <p:sp>
        <p:nvSpPr>
          <p:cNvPr name="TextBox 15" id="15"/>
          <p:cNvSpPr txBox="true"/>
          <p:nvPr/>
        </p:nvSpPr>
        <p:spPr>
          <a:xfrm rot="0">
            <a:off x="7149821" y="2063739"/>
            <a:ext cx="1048199" cy="477521"/>
          </a:xfrm>
          <a:prstGeom prst="rect">
            <a:avLst/>
          </a:prstGeom>
        </p:spPr>
        <p:txBody>
          <a:bodyPr anchor="t" rtlCol="false" tIns="0" lIns="0" bIns="0" rIns="0">
            <a:spAutoFit/>
          </a:bodyPr>
          <a:lstStyle/>
          <a:p>
            <a:pPr>
              <a:lnSpc>
                <a:spcPts val="3410"/>
              </a:lnSpc>
            </a:pPr>
            <a:r>
              <a:rPr lang="en-US" sz="3100">
                <a:solidFill>
                  <a:srgbClr val="ED1263"/>
                </a:solidFill>
                <a:latin typeface="Poppins Bold"/>
              </a:rPr>
              <a:t>02.</a:t>
            </a:r>
          </a:p>
        </p:txBody>
      </p:sp>
      <p:sp>
        <p:nvSpPr>
          <p:cNvPr name="TextBox 16" id="16"/>
          <p:cNvSpPr txBox="true"/>
          <p:nvPr/>
        </p:nvSpPr>
        <p:spPr>
          <a:xfrm rot="0">
            <a:off x="8175096" y="2346481"/>
            <a:ext cx="9422427" cy="1002599"/>
          </a:xfrm>
          <a:prstGeom prst="rect">
            <a:avLst/>
          </a:prstGeom>
        </p:spPr>
        <p:txBody>
          <a:bodyPr anchor="t" rtlCol="false" tIns="0" lIns="0" bIns="0" rIns="0">
            <a:spAutoFit/>
          </a:bodyPr>
          <a:lstStyle/>
          <a:p>
            <a:pPr>
              <a:lnSpc>
                <a:spcPts val="1960"/>
              </a:lnSpc>
            </a:pPr>
            <a:r>
              <a:rPr lang="en-US" sz="1400">
                <a:solidFill>
                  <a:srgbClr val="000000"/>
                </a:solidFill>
                <a:latin typeface="Poppins"/>
              </a:rPr>
              <a:t>Sponsors can leverage the conference to increase brand awareness and recognition. Your event will associate their brand with the values of empowerment, skill development, and collaboration, fostering positive perceptions among attendees.</a:t>
            </a:r>
          </a:p>
          <a:p>
            <a:pPr>
              <a:lnSpc>
                <a:spcPts val="1960"/>
              </a:lnSpc>
            </a:pPr>
          </a:p>
        </p:txBody>
      </p:sp>
      <p:sp>
        <p:nvSpPr>
          <p:cNvPr name="TextBox 17" id="17"/>
          <p:cNvSpPr txBox="true"/>
          <p:nvPr/>
        </p:nvSpPr>
        <p:spPr>
          <a:xfrm rot="0">
            <a:off x="8175096" y="2006589"/>
            <a:ext cx="3303421" cy="368300"/>
          </a:xfrm>
          <a:prstGeom prst="rect">
            <a:avLst/>
          </a:prstGeom>
        </p:spPr>
        <p:txBody>
          <a:bodyPr anchor="t" rtlCol="false" tIns="0" lIns="0" bIns="0" rIns="0">
            <a:spAutoFit/>
          </a:bodyPr>
          <a:lstStyle/>
          <a:p>
            <a:pPr>
              <a:lnSpc>
                <a:spcPts val="2800"/>
              </a:lnSpc>
            </a:pPr>
            <a:r>
              <a:rPr lang="en-US" sz="2000">
                <a:solidFill>
                  <a:srgbClr val="000000"/>
                </a:solidFill>
                <a:latin typeface="Poppins Bold"/>
              </a:rPr>
              <a:t>BRAND RECOGNITION</a:t>
            </a:r>
          </a:p>
        </p:txBody>
      </p:sp>
      <p:grpSp>
        <p:nvGrpSpPr>
          <p:cNvPr name="Group 18" id="18"/>
          <p:cNvGrpSpPr/>
          <p:nvPr/>
        </p:nvGrpSpPr>
        <p:grpSpPr>
          <a:xfrm rot="0">
            <a:off x="7007366" y="3549104"/>
            <a:ext cx="10817209" cy="1317436"/>
            <a:chOff x="0" y="0"/>
            <a:chExt cx="2848977" cy="346979"/>
          </a:xfrm>
        </p:grpSpPr>
        <p:sp>
          <p:nvSpPr>
            <p:cNvPr name="Freeform 19" id="19"/>
            <p:cNvSpPr/>
            <p:nvPr/>
          </p:nvSpPr>
          <p:spPr>
            <a:xfrm flipH="false" flipV="false" rot="0">
              <a:off x="0" y="0"/>
              <a:ext cx="2848977" cy="346979"/>
            </a:xfrm>
            <a:custGeom>
              <a:avLst/>
              <a:gdLst/>
              <a:ahLst/>
              <a:cxnLst/>
              <a:rect r="r" b="b" t="t" l="l"/>
              <a:pathLst>
                <a:path h="346979" w="2848977">
                  <a:moveTo>
                    <a:pt x="0" y="0"/>
                  </a:moveTo>
                  <a:lnTo>
                    <a:pt x="2848977" y="0"/>
                  </a:lnTo>
                  <a:lnTo>
                    <a:pt x="2848977" y="346979"/>
                  </a:lnTo>
                  <a:lnTo>
                    <a:pt x="0" y="346979"/>
                  </a:lnTo>
                  <a:close/>
                </a:path>
              </a:pathLst>
            </a:custGeom>
            <a:solidFill>
              <a:srgbClr val="FFFFFF"/>
            </a:solidFill>
          </p:spPr>
        </p:sp>
        <p:sp>
          <p:nvSpPr>
            <p:cNvPr name="TextBox 20" id="20"/>
            <p:cNvSpPr txBox="true"/>
            <p:nvPr/>
          </p:nvSpPr>
          <p:spPr>
            <a:xfrm>
              <a:off x="0" y="-66675"/>
              <a:ext cx="2848977" cy="413654"/>
            </a:xfrm>
            <a:prstGeom prst="rect">
              <a:avLst/>
            </a:prstGeom>
          </p:spPr>
          <p:txBody>
            <a:bodyPr anchor="ctr" rtlCol="false" tIns="50800" lIns="50800" bIns="50800" rIns="50800"/>
            <a:lstStyle/>
            <a:p>
              <a:pPr algn="ctr">
                <a:lnSpc>
                  <a:spcPts val="3499"/>
                </a:lnSpc>
              </a:pPr>
            </a:p>
          </p:txBody>
        </p:sp>
      </p:grpSp>
      <p:sp>
        <p:nvSpPr>
          <p:cNvPr name="TextBox 21" id="21"/>
          <p:cNvSpPr txBox="true"/>
          <p:nvPr/>
        </p:nvSpPr>
        <p:spPr>
          <a:xfrm rot="0">
            <a:off x="7149821" y="3644354"/>
            <a:ext cx="1048199" cy="477521"/>
          </a:xfrm>
          <a:prstGeom prst="rect">
            <a:avLst/>
          </a:prstGeom>
        </p:spPr>
        <p:txBody>
          <a:bodyPr anchor="t" rtlCol="false" tIns="0" lIns="0" bIns="0" rIns="0">
            <a:spAutoFit/>
          </a:bodyPr>
          <a:lstStyle/>
          <a:p>
            <a:pPr>
              <a:lnSpc>
                <a:spcPts val="3410"/>
              </a:lnSpc>
            </a:pPr>
            <a:r>
              <a:rPr lang="en-US" sz="3100">
                <a:solidFill>
                  <a:srgbClr val="ED1263"/>
                </a:solidFill>
                <a:latin typeface="Poppins Bold"/>
              </a:rPr>
              <a:t>03.</a:t>
            </a:r>
          </a:p>
        </p:txBody>
      </p:sp>
      <p:sp>
        <p:nvSpPr>
          <p:cNvPr name="TextBox 22" id="22"/>
          <p:cNvSpPr txBox="true"/>
          <p:nvPr/>
        </p:nvSpPr>
        <p:spPr>
          <a:xfrm rot="0">
            <a:off x="8175096" y="4082984"/>
            <a:ext cx="9283882" cy="507332"/>
          </a:xfrm>
          <a:prstGeom prst="rect">
            <a:avLst/>
          </a:prstGeom>
        </p:spPr>
        <p:txBody>
          <a:bodyPr anchor="t" rtlCol="false" tIns="0" lIns="0" bIns="0" rIns="0">
            <a:spAutoFit/>
          </a:bodyPr>
          <a:lstStyle/>
          <a:p>
            <a:pPr algn="l" marL="0" indent="0" lvl="0">
              <a:lnSpc>
                <a:spcPts val="1960"/>
              </a:lnSpc>
              <a:spcBef>
                <a:spcPct val="0"/>
              </a:spcBef>
            </a:pPr>
            <a:r>
              <a:rPr lang="en-US" sz="1400" strike="noStrike" u="none">
                <a:solidFill>
                  <a:srgbClr val="000000"/>
                </a:solidFill>
                <a:latin typeface="Poppins"/>
              </a:rPr>
              <a:t>Sponsors have access to a network of beauty professionals, potential clients, and industry experts. This allows them to forge valuable connections, explore collaborations, and expand their business reach.</a:t>
            </a:r>
          </a:p>
        </p:txBody>
      </p:sp>
      <p:sp>
        <p:nvSpPr>
          <p:cNvPr name="TextBox 23" id="23"/>
          <p:cNvSpPr txBox="true"/>
          <p:nvPr/>
        </p:nvSpPr>
        <p:spPr>
          <a:xfrm rot="0">
            <a:off x="8211785" y="3688534"/>
            <a:ext cx="3303421" cy="368300"/>
          </a:xfrm>
          <a:prstGeom prst="rect">
            <a:avLst/>
          </a:prstGeom>
        </p:spPr>
        <p:txBody>
          <a:bodyPr anchor="t" rtlCol="false" tIns="0" lIns="0" bIns="0" rIns="0">
            <a:spAutoFit/>
          </a:bodyPr>
          <a:lstStyle/>
          <a:p>
            <a:pPr>
              <a:lnSpc>
                <a:spcPts val="2800"/>
              </a:lnSpc>
            </a:pPr>
            <a:r>
              <a:rPr lang="en-US" sz="2000">
                <a:solidFill>
                  <a:srgbClr val="000000"/>
                </a:solidFill>
                <a:latin typeface="Poppins Bold"/>
              </a:rPr>
              <a:t>NETWORKING </a:t>
            </a:r>
          </a:p>
        </p:txBody>
      </p:sp>
      <p:grpSp>
        <p:nvGrpSpPr>
          <p:cNvPr name="Group 24" id="24"/>
          <p:cNvGrpSpPr/>
          <p:nvPr/>
        </p:nvGrpSpPr>
        <p:grpSpPr>
          <a:xfrm rot="0">
            <a:off x="6976851" y="5161816"/>
            <a:ext cx="10847724" cy="1466312"/>
            <a:chOff x="0" y="0"/>
            <a:chExt cx="2857014" cy="386189"/>
          </a:xfrm>
        </p:grpSpPr>
        <p:sp>
          <p:nvSpPr>
            <p:cNvPr name="Freeform 25" id="25"/>
            <p:cNvSpPr/>
            <p:nvPr/>
          </p:nvSpPr>
          <p:spPr>
            <a:xfrm flipH="false" flipV="false" rot="0">
              <a:off x="0" y="0"/>
              <a:ext cx="2857014" cy="386189"/>
            </a:xfrm>
            <a:custGeom>
              <a:avLst/>
              <a:gdLst/>
              <a:ahLst/>
              <a:cxnLst/>
              <a:rect r="r" b="b" t="t" l="l"/>
              <a:pathLst>
                <a:path h="386189" w="2857014">
                  <a:moveTo>
                    <a:pt x="0" y="0"/>
                  </a:moveTo>
                  <a:lnTo>
                    <a:pt x="2857014" y="0"/>
                  </a:lnTo>
                  <a:lnTo>
                    <a:pt x="2857014" y="386189"/>
                  </a:lnTo>
                  <a:lnTo>
                    <a:pt x="0" y="386189"/>
                  </a:lnTo>
                  <a:close/>
                </a:path>
              </a:pathLst>
            </a:custGeom>
            <a:solidFill>
              <a:srgbClr val="FFFFFF"/>
            </a:solidFill>
          </p:spPr>
        </p:sp>
        <p:sp>
          <p:nvSpPr>
            <p:cNvPr name="TextBox 26" id="26"/>
            <p:cNvSpPr txBox="true"/>
            <p:nvPr/>
          </p:nvSpPr>
          <p:spPr>
            <a:xfrm>
              <a:off x="0" y="-66675"/>
              <a:ext cx="2857014" cy="452864"/>
            </a:xfrm>
            <a:prstGeom prst="rect">
              <a:avLst/>
            </a:prstGeom>
          </p:spPr>
          <p:txBody>
            <a:bodyPr anchor="ctr" rtlCol="false" tIns="50800" lIns="50800" bIns="50800" rIns="50800"/>
            <a:lstStyle/>
            <a:p>
              <a:pPr algn="ctr">
                <a:lnSpc>
                  <a:spcPts val="3499"/>
                </a:lnSpc>
              </a:pPr>
            </a:p>
          </p:txBody>
        </p:sp>
      </p:grpSp>
      <p:grpSp>
        <p:nvGrpSpPr>
          <p:cNvPr name="Group 27" id="27"/>
          <p:cNvGrpSpPr/>
          <p:nvPr/>
        </p:nvGrpSpPr>
        <p:grpSpPr>
          <a:xfrm rot="0">
            <a:off x="6976851" y="6888061"/>
            <a:ext cx="10847724" cy="1391702"/>
            <a:chOff x="0" y="0"/>
            <a:chExt cx="2857014" cy="366539"/>
          </a:xfrm>
        </p:grpSpPr>
        <p:sp>
          <p:nvSpPr>
            <p:cNvPr name="Freeform 28" id="28"/>
            <p:cNvSpPr/>
            <p:nvPr/>
          </p:nvSpPr>
          <p:spPr>
            <a:xfrm flipH="false" flipV="false" rot="0">
              <a:off x="0" y="0"/>
              <a:ext cx="2857014" cy="366539"/>
            </a:xfrm>
            <a:custGeom>
              <a:avLst/>
              <a:gdLst/>
              <a:ahLst/>
              <a:cxnLst/>
              <a:rect r="r" b="b" t="t" l="l"/>
              <a:pathLst>
                <a:path h="366539" w="2857014">
                  <a:moveTo>
                    <a:pt x="0" y="0"/>
                  </a:moveTo>
                  <a:lnTo>
                    <a:pt x="2857014" y="0"/>
                  </a:lnTo>
                  <a:lnTo>
                    <a:pt x="2857014" y="366539"/>
                  </a:lnTo>
                  <a:lnTo>
                    <a:pt x="0" y="366539"/>
                  </a:lnTo>
                  <a:close/>
                </a:path>
              </a:pathLst>
            </a:custGeom>
            <a:solidFill>
              <a:srgbClr val="FFFFFF"/>
            </a:solidFill>
          </p:spPr>
        </p:sp>
        <p:sp>
          <p:nvSpPr>
            <p:cNvPr name="TextBox 29" id="29"/>
            <p:cNvSpPr txBox="true"/>
            <p:nvPr/>
          </p:nvSpPr>
          <p:spPr>
            <a:xfrm>
              <a:off x="0" y="-66675"/>
              <a:ext cx="2857014" cy="433214"/>
            </a:xfrm>
            <a:prstGeom prst="rect">
              <a:avLst/>
            </a:prstGeom>
          </p:spPr>
          <p:txBody>
            <a:bodyPr anchor="ctr" rtlCol="false" tIns="50800" lIns="50800" bIns="50800" rIns="50800"/>
            <a:lstStyle/>
            <a:p>
              <a:pPr algn="ctr">
                <a:lnSpc>
                  <a:spcPts val="3499"/>
                </a:lnSpc>
              </a:pPr>
            </a:p>
          </p:txBody>
        </p:sp>
      </p:grpSp>
      <p:sp>
        <p:nvSpPr>
          <p:cNvPr name="TextBox 30" id="30"/>
          <p:cNvSpPr txBox="true"/>
          <p:nvPr/>
        </p:nvSpPr>
        <p:spPr>
          <a:xfrm rot="0">
            <a:off x="7149821" y="5370422"/>
            <a:ext cx="1048199" cy="477521"/>
          </a:xfrm>
          <a:prstGeom prst="rect">
            <a:avLst/>
          </a:prstGeom>
        </p:spPr>
        <p:txBody>
          <a:bodyPr anchor="t" rtlCol="false" tIns="0" lIns="0" bIns="0" rIns="0">
            <a:spAutoFit/>
          </a:bodyPr>
          <a:lstStyle/>
          <a:p>
            <a:pPr>
              <a:lnSpc>
                <a:spcPts val="3410"/>
              </a:lnSpc>
            </a:pPr>
            <a:r>
              <a:rPr lang="en-US" sz="3100">
                <a:solidFill>
                  <a:srgbClr val="ED1263"/>
                </a:solidFill>
                <a:latin typeface="Poppins Bold"/>
              </a:rPr>
              <a:t>04.</a:t>
            </a:r>
          </a:p>
        </p:txBody>
      </p:sp>
      <p:grpSp>
        <p:nvGrpSpPr>
          <p:cNvPr name="Group 31" id="31"/>
          <p:cNvGrpSpPr/>
          <p:nvPr/>
        </p:nvGrpSpPr>
        <p:grpSpPr>
          <a:xfrm rot="0">
            <a:off x="6976851" y="8480666"/>
            <a:ext cx="10847724" cy="1520879"/>
            <a:chOff x="0" y="0"/>
            <a:chExt cx="2857014" cy="400561"/>
          </a:xfrm>
        </p:grpSpPr>
        <p:sp>
          <p:nvSpPr>
            <p:cNvPr name="Freeform 32" id="32"/>
            <p:cNvSpPr/>
            <p:nvPr/>
          </p:nvSpPr>
          <p:spPr>
            <a:xfrm flipH="false" flipV="false" rot="0">
              <a:off x="0" y="0"/>
              <a:ext cx="2857014" cy="400561"/>
            </a:xfrm>
            <a:custGeom>
              <a:avLst/>
              <a:gdLst/>
              <a:ahLst/>
              <a:cxnLst/>
              <a:rect r="r" b="b" t="t" l="l"/>
              <a:pathLst>
                <a:path h="400561" w="2857014">
                  <a:moveTo>
                    <a:pt x="0" y="0"/>
                  </a:moveTo>
                  <a:lnTo>
                    <a:pt x="2857014" y="0"/>
                  </a:lnTo>
                  <a:lnTo>
                    <a:pt x="2857014" y="400561"/>
                  </a:lnTo>
                  <a:lnTo>
                    <a:pt x="0" y="400561"/>
                  </a:lnTo>
                  <a:close/>
                </a:path>
              </a:pathLst>
            </a:custGeom>
            <a:solidFill>
              <a:srgbClr val="FFFFFF"/>
            </a:solidFill>
          </p:spPr>
        </p:sp>
        <p:sp>
          <p:nvSpPr>
            <p:cNvPr name="TextBox 33" id="33"/>
            <p:cNvSpPr txBox="true"/>
            <p:nvPr/>
          </p:nvSpPr>
          <p:spPr>
            <a:xfrm>
              <a:off x="0" y="-66675"/>
              <a:ext cx="2857014" cy="467236"/>
            </a:xfrm>
            <a:prstGeom prst="rect">
              <a:avLst/>
            </a:prstGeom>
          </p:spPr>
          <p:txBody>
            <a:bodyPr anchor="ctr" rtlCol="false" tIns="50800" lIns="50800" bIns="50800" rIns="50800"/>
            <a:lstStyle/>
            <a:p>
              <a:pPr algn="ctr">
                <a:lnSpc>
                  <a:spcPts val="3499"/>
                </a:lnSpc>
              </a:pPr>
            </a:p>
          </p:txBody>
        </p:sp>
      </p:grpSp>
      <p:sp>
        <p:nvSpPr>
          <p:cNvPr name="TextBox 34" id="34"/>
          <p:cNvSpPr txBox="true"/>
          <p:nvPr/>
        </p:nvSpPr>
        <p:spPr>
          <a:xfrm rot="0">
            <a:off x="8175096" y="8998946"/>
            <a:ext cx="9495805" cy="754965"/>
          </a:xfrm>
          <a:prstGeom prst="rect">
            <a:avLst/>
          </a:prstGeom>
        </p:spPr>
        <p:txBody>
          <a:bodyPr anchor="t" rtlCol="false" tIns="0" lIns="0" bIns="0" rIns="0">
            <a:spAutoFit/>
          </a:bodyPr>
          <a:lstStyle/>
          <a:p>
            <a:pPr algn="just">
              <a:lnSpc>
                <a:spcPts val="1960"/>
              </a:lnSpc>
            </a:pPr>
            <a:r>
              <a:rPr lang="en-US" sz="1400">
                <a:solidFill>
                  <a:srgbClr val="000000"/>
                </a:solidFill>
                <a:latin typeface="Poppins"/>
              </a:rPr>
              <a:t>Sponsors benefit from targeted marketing efforts that promote their involvement in the conference. This includes mentions in marketing materials, social media campaigns, and email newsletters, ensuring their message reaches a receptive audience.</a:t>
            </a:r>
          </a:p>
        </p:txBody>
      </p:sp>
      <p:sp>
        <p:nvSpPr>
          <p:cNvPr name="TextBox 35" id="35"/>
          <p:cNvSpPr txBox="true"/>
          <p:nvPr/>
        </p:nvSpPr>
        <p:spPr>
          <a:xfrm rot="0">
            <a:off x="7149821" y="8670288"/>
            <a:ext cx="1048199" cy="477521"/>
          </a:xfrm>
          <a:prstGeom prst="rect">
            <a:avLst/>
          </a:prstGeom>
        </p:spPr>
        <p:txBody>
          <a:bodyPr anchor="t" rtlCol="false" tIns="0" lIns="0" bIns="0" rIns="0">
            <a:spAutoFit/>
          </a:bodyPr>
          <a:lstStyle/>
          <a:p>
            <a:pPr>
              <a:lnSpc>
                <a:spcPts val="3410"/>
              </a:lnSpc>
            </a:pPr>
            <a:r>
              <a:rPr lang="en-US" sz="3100">
                <a:solidFill>
                  <a:srgbClr val="ED1263"/>
                </a:solidFill>
                <a:latin typeface="Poppins Bold"/>
              </a:rPr>
              <a:t>06.</a:t>
            </a:r>
          </a:p>
        </p:txBody>
      </p:sp>
      <p:sp>
        <p:nvSpPr>
          <p:cNvPr name="TextBox 36" id="36"/>
          <p:cNvSpPr txBox="true"/>
          <p:nvPr/>
        </p:nvSpPr>
        <p:spPr>
          <a:xfrm rot="0">
            <a:off x="8055565" y="8592043"/>
            <a:ext cx="3303421" cy="368300"/>
          </a:xfrm>
          <a:prstGeom prst="rect">
            <a:avLst/>
          </a:prstGeom>
        </p:spPr>
        <p:txBody>
          <a:bodyPr anchor="t" rtlCol="false" tIns="0" lIns="0" bIns="0" rIns="0">
            <a:spAutoFit/>
          </a:bodyPr>
          <a:lstStyle/>
          <a:p>
            <a:pPr>
              <a:lnSpc>
                <a:spcPts val="2800"/>
              </a:lnSpc>
            </a:pPr>
            <a:r>
              <a:rPr lang="en-US" sz="2000">
                <a:solidFill>
                  <a:srgbClr val="000000"/>
                </a:solidFill>
                <a:latin typeface="Poppins Bold"/>
              </a:rPr>
              <a:t>TARGETED MARKETING</a:t>
            </a:r>
          </a:p>
        </p:txBody>
      </p:sp>
      <p:sp>
        <p:nvSpPr>
          <p:cNvPr name="TextBox 37" id="37"/>
          <p:cNvSpPr txBox="true"/>
          <p:nvPr/>
        </p:nvSpPr>
        <p:spPr>
          <a:xfrm rot="0">
            <a:off x="7149821" y="7019086"/>
            <a:ext cx="1048199" cy="477521"/>
          </a:xfrm>
          <a:prstGeom prst="rect">
            <a:avLst/>
          </a:prstGeom>
        </p:spPr>
        <p:txBody>
          <a:bodyPr anchor="t" rtlCol="false" tIns="0" lIns="0" bIns="0" rIns="0">
            <a:spAutoFit/>
          </a:bodyPr>
          <a:lstStyle/>
          <a:p>
            <a:pPr>
              <a:lnSpc>
                <a:spcPts val="3410"/>
              </a:lnSpc>
            </a:pPr>
            <a:r>
              <a:rPr lang="en-US" sz="3100">
                <a:solidFill>
                  <a:srgbClr val="ED1263"/>
                </a:solidFill>
                <a:latin typeface="Poppins Bold"/>
              </a:rPr>
              <a:t>05.</a:t>
            </a:r>
          </a:p>
        </p:txBody>
      </p:sp>
      <p:sp>
        <p:nvSpPr>
          <p:cNvPr name="TextBox 38" id="38"/>
          <p:cNvSpPr txBox="true"/>
          <p:nvPr/>
        </p:nvSpPr>
        <p:spPr>
          <a:xfrm rot="0">
            <a:off x="8248474" y="5610679"/>
            <a:ext cx="9422427" cy="754965"/>
          </a:xfrm>
          <a:prstGeom prst="rect">
            <a:avLst/>
          </a:prstGeom>
        </p:spPr>
        <p:txBody>
          <a:bodyPr anchor="t" rtlCol="false" tIns="0" lIns="0" bIns="0" rIns="0">
            <a:spAutoFit/>
          </a:bodyPr>
          <a:lstStyle/>
          <a:p>
            <a:pPr algn="l" marL="0" indent="0" lvl="0">
              <a:lnSpc>
                <a:spcPts val="1960"/>
              </a:lnSpc>
              <a:spcBef>
                <a:spcPct val="0"/>
              </a:spcBef>
            </a:pPr>
            <a:r>
              <a:rPr lang="en-US" sz="1400" strike="noStrike" u="none">
                <a:solidFill>
                  <a:srgbClr val="000000"/>
                </a:solidFill>
                <a:latin typeface="Poppins"/>
              </a:rPr>
              <a:t>Sponsors can showcase their products and services directly to beauty professionals actively seeking new solutions and tools to enhance client experiences. This creates a unique opportunity to engage with a highly targeted audience.</a:t>
            </a:r>
          </a:p>
        </p:txBody>
      </p:sp>
      <p:sp>
        <p:nvSpPr>
          <p:cNvPr name="TextBox 39" id="39"/>
          <p:cNvSpPr txBox="true"/>
          <p:nvPr/>
        </p:nvSpPr>
        <p:spPr>
          <a:xfrm rot="0">
            <a:off x="8211785" y="5270954"/>
            <a:ext cx="6660931" cy="368300"/>
          </a:xfrm>
          <a:prstGeom prst="rect">
            <a:avLst/>
          </a:prstGeom>
        </p:spPr>
        <p:txBody>
          <a:bodyPr anchor="t" rtlCol="false" tIns="0" lIns="0" bIns="0" rIns="0">
            <a:spAutoFit/>
          </a:bodyPr>
          <a:lstStyle/>
          <a:p>
            <a:pPr>
              <a:lnSpc>
                <a:spcPts val="2800"/>
              </a:lnSpc>
            </a:pPr>
            <a:r>
              <a:rPr lang="en-US" sz="2000">
                <a:solidFill>
                  <a:srgbClr val="000000"/>
                </a:solidFill>
                <a:latin typeface="Poppins Bold"/>
              </a:rPr>
              <a:t>DEMONSTRATE PRODUCTS &amp; SERVICES</a:t>
            </a:r>
          </a:p>
        </p:txBody>
      </p:sp>
      <p:sp>
        <p:nvSpPr>
          <p:cNvPr name="TextBox 40" id="40"/>
          <p:cNvSpPr txBox="true"/>
          <p:nvPr/>
        </p:nvSpPr>
        <p:spPr>
          <a:xfrm rot="0">
            <a:off x="8211785" y="7339126"/>
            <a:ext cx="9422427" cy="1002599"/>
          </a:xfrm>
          <a:prstGeom prst="rect">
            <a:avLst/>
          </a:prstGeom>
        </p:spPr>
        <p:txBody>
          <a:bodyPr anchor="t" rtlCol="false" tIns="0" lIns="0" bIns="0" rIns="0">
            <a:spAutoFit/>
          </a:bodyPr>
          <a:lstStyle/>
          <a:p>
            <a:pPr algn="just">
              <a:lnSpc>
                <a:spcPts val="1960"/>
              </a:lnSpc>
            </a:pPr>
            <a:r>
              <a:rPr lang="en-US" sz="1400">
                <a:solidFill>
                  <a:srgbClr val="000000"/>
                </a:solidFill>
                <a:latin typeface="Poppins"/>
              </a:rPr>
              <a:t>Sponsoring the conference positions sponsors as thought leaders in the industry. They can participate in panel discussions, workshops, or presentations to share their expertise and insights, positioning themselves as authorities in their respective niches.</a:t>
            </a:r>
          </a:p>
          <a:p>
            <a:pPr algn="just">
              <a:lnSpc>
                <a:spcPts val="1960"/>
              </a:lnSpc>
            </a:pPr>
          </a:p>
        </p:txBody>
      </p:sp>
      <p:sp>
        <p:nvSpPr>
          <p:cNvPr name="TextBox 41" id="41"/>
          <p:cNvSpPr txBox="true"/>
          <p:nvPr/>
        </p:nvSpPr>
        <p:spPr>
          <a:xfrm rot="0">
            <a:off x="8175096" y="6961936"/>
            <a:ext cx="4651448" cy="368300"/>
          </a:xfrm>
          <a:prstGeom prst="rect">
            <a:avLst/>
          </a:prstGeom>
        </p:spPr>
        <p:txBody>
          <a:bodyPr anchor="t" rtlCol="false" tIns="0" lIns="0" bIns="0" rIns="0">
            <a:spAutoFit/>
          </a:bodyPr>
          <a:lstStyle/>
          <a:p>
            <a:pPr>
              <a:lnSpc>
                <a:spcPts val="2800"/>
              </a:lnSpc>
            </a:pPr>
            <a:r>
              <a:rPr lang="en-US" sz="2000">
                <a:solidFill>
                  <a:srgbClr val="000000"/>
                </a:solidFill>
                <a:latin typeface="Poppins Bold"/>
              </a:rPr>
              <a:t>THOUGHT LEADERSHIP</a:t>
            </a:r>
          </a:p>
        </p:txBody>
      </p:sp>
      <p:sp>
        <p:nvSpPr>
          <p:cNvPr name="Freeform 42" id="42"/>
          <p:cNvSpPr/>
          <p:nvPr/>
        </p:nvSpPr>
        <p:spPr>
          <a:xfrm flipH="false" flipV="false" rot="0">
            <a:off x="734290" y="1073541"/>
            <a:ext cx="3525842" cy="1999446"/>
          </a:xfrm>
          <a:custGeom>
            <a:avLst/>
            <a:gdLst/>
            <a:ahLst/>
            <a:cxnLst/>
            <a:rect r="r" b="b" t="t" l="l"/>
            <a:pathLst>
              <a:path h="1999446" w="3525842">
                <a:moveTo>
                  <a:pt x="0" y="0"/>
                </a:moveTo>
                <a:lnTo>
                  <a:pt x="3525843" y="0"/>
                </a:lnTo>
                <a:lnTo>
                  <a:pt x="3525843" y="1999446"/>
                </a:lnTo>
                <a:lnTo>
                  <a:pt x="0" y="1999446"/>
                </a:lnTo>
                <a:lnTo>
                  <a:pt x="0" y="0"/>
                </a:lnTo>
                <a:close/>
              </a:path>
            </a:pathLst>
          </a:custGeom>
          <a:blipFill>
            <a:blip r:embed="rId2"/>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DAFxjGsPudc</dc:identifier>
  <dcterms:modified xsi:type="dcterms:W3CDTF">2011-08-01T06:04:30Z</dcterms:modified>
  <cp:revision>1</cp:revision>
  <dc:title>Beauty Experience Conference Sponsorship Deck</dc:title>
</cp:coreProperties>
</file>